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4a6eb3cf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4a6eb3cf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513a226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513a226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3ede236a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3ede236a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3ede236a1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3ede236a1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3ede236a1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f3ede236a1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3ede236a1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3ede236a1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3ede236a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f3ede236a1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3ede236a1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3ede236a1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3ede236a1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3ede236a1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f3ede236a1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f3ede236a1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3ede236a1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3ede236a1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2496e7d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22496e7d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513a226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513a226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2496e7d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22496e7d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da57e0a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da57e0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dc22c6c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2dc22c6c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dc22c6c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dc22c6c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dc22c6ca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2dc22c6c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513a226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513a226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513a226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513a226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513a226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513a226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513a226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513a226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4a6eb3c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4a6eb3c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a6eb3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4a6eb3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4a6eb3c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4a6eb3c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58fa3c7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58fa3c7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4a6eb3cf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4a6eb3cf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4a6eb3c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4a6eb3c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4a6eb3cf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4a6eb3c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4a6eb3c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4a6eb3c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a6eb3cf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4a6eb3cf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4a6eb3cf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4a6eb3cf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4a6eb3cf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4a6eb3cf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4a6eb3cf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4a6eb3cf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4a6eb3c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4a6eb3c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4a6eb3cf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4a6eb3cf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2496e7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2496e7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4a6eb3cf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4a6eb3cf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4a6eb3c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4a6eb3c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4a6eb3c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4a6eb3c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4a6eb3cf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4a6eb3cf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4a6eb3cf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4a6eb3cf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4a6eb3cf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4a6eb3c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4a6eb3c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4a6eb3c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4a6eb3cf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4a6eb3cf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4a6eb3cf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4a6eb3cf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4a6eb3cf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4a6eb3cf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2496e7d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2496e7d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4a6eb3cf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4a6eb3cf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4a6eb3c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4a6eb3c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4a6eb3cf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4a6eb3cf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a6eb3cf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4a6eb3cf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4a6eb3cf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4a6eb3cf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4a6eb3cf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4a6eb3cf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4a6eb3cf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4a6eb3cf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4a6eb3cf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4a6eb3cf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4a6eb3c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4a6eb3c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4a6eb3cf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4a6eb3cf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2496e7d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2496e7d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4a6eb3cf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4a6eb3cf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4a6eb3cf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4a6eb3cf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4a6eb3c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4a6eb3cf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4a6eb3cf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4a6eb3cf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4a6eb3cf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4a6eb3cf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4a6eb3cf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4a6eb3cf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4a6eb3cf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4a6eb3cf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4a6eb3cf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4a6eb3cf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4a6eb3cf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4a6eb3cf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4a6eb3cf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4a6eb3cf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206ca3b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206ca3b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4a6eb3cf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4a6eb3cf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4a6eb3cf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4a6eb3cf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4a6eb3cf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4a6eb3cf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4bf8e3d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4bf8e3d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4bf8e3d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4bf8e3d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4bf8e3d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4bf8e3d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4bf8e3dd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4bf8e3d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4bf8e3d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24bf8e3d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4bf8e3dd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4bf8e3dd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4bf8e3d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4bf8e3d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206ca3b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206ca3b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4bf8e3dd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4bf8e3dd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24bf8e3d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24bf8e3d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4bf8e3d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4bf8e3d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4bf8e3dd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4bf8e3dd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548d6f8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548d6f8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548d6f8d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548d6f8d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548d6f8d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548d6f8d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548d6f8d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2548d6f8d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236a1cb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236a1cb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236a1cb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2236a1cb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206ca3b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206ca3b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236a1cb1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236a1cb1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236a1cb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236a1cb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2236a1cb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2236a1cb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236a1cb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236a1cb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236a1cb1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236a1cb1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236a1cb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236a1cb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236a1cb1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236a1cb1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2236a1cb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2236a1cb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58fa3c70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58fa3c70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58fa3c7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58fa3c7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513a226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513a226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8fa3c7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8fa3c7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258fa3c7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258fa3c7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58fa3c7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258fa3c7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58fa3c70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58fa3c70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58fa3c70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258fa3c70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58fa3c7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58fa3c7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3ede236a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3ede236a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3ede236a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3ede236a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3ede236a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3ede236a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3ede236a1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3ede236a1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9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96.png"/><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9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80.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hyperlink" Target="https://www.youtube.com/watch?v=_SCRvMunkdA"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734775" y="404125"/>
            <a:ext cx="8018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 - &amp;data : to print the address of the data variable</a:t>
            </a:r>
            <a:endParaRPr/>
          </a:p>
          <a:p>
            <a:pPr indent="0" lvl="0" marL="0" rtl="0" algn="l">
              <a:spcBef>
                <a:spcPts val="0"/>
              </a:spcBef>
              <a:spcAft>
                <a:spcPts val="0"/>
              </a:spcAft>
              <a:buNone/>
            </a:pPr>
            <a:r>
              <a:rPr lang="en"/>
              <a:t>%g - (used instead of %d or %e) it is mainly used to print the decimal points accurate no extra or no cut off.</a:t>
            </a:r>
            <a:endParaRPr/>
          </a:p>
          <a:p>
            <a:pPr indent="0" lvl="0" marL="0" rtl="0" algn="l">
              <a:spcBef>
                <a:spcPts val="0"/>
              </a:spcBef>
              <a:spcAft>
                <a:spcPts val="0"/>
              </a:spcAft>
              <a:buNone/>
            </a:pPr>
            <a:r>
              <a:rPr lang="en"/>
              <a:t>%t  - is to print the bool data types</a:t>
            </a:r>
            <a:endParaRPr/>
          </a:p>
          <a:p>
            <a:pPr indent="0" lvl="0" marL="0" rtl="0" algn="l">
              <a:spcBef>
                <a:spcPts val="0"/>
              </a:spcBef>
              <a:spcAft>
                <a:spcPts val="0"/>
              </a:spcAft>
              <a:buNone/>
            </a:pPr>
            <a:r>
              <a:rPr lang="en"/>
              <a:t>%T - is used to print the type of the variable</a:t>
            </a:r>
            <a:endParaRPr/>
          </a:p>
          <a:p>
            <a:pPr indent="0" lvl="0" marL="0" rtl="0" algn="l">
              <a:spcBef>
                <a:spcPts val="0"/>
              </a:spcBef>
              <a:spcAft>
                <a:spcPts val="0"/>
              </a:spcAft>
              <a:buNone/>
            </a:pPr>
            <a:r>
              <a:rPr lang="en"/>
              <a:t>%v  - prints the values of any data type</a:t>
            </a:r>
            <a:endParaRPr/>
          </a:p>
          <a:p>
            <a:pPr indent="0" lvl="0" marL="0" rtl="0" algn="l">
              <a:spcBef>
                <a:spcPts val="0"/>
              </a:spcBef>
              <a:spcAft>
                <a:spcPts val="0"/>
              </a:spcAft>
              <a:buNone/>
            </a:pPr>
            <a:r>
              <a:rPr lang="en"/>
              <a:t>%#v- prints the map,slice,array values and its types </a:t>
            </a:r>
            <a:endParaRPr/>
          </a:p>
          <a:p>
            <a:pPr indent="0" lvl="0" marL="0" rtl="0" algn="l">
              <a:spcBef>
                <a:spcPts val="0"/>
              </a:spcBef>
              <a:spcAft>
                <a:spcPts val="0"/>
              </a:spcAft>
              <a:buNone/>
            </a:pPr>
            <a:r>
              <a:rPr lang="en"/>
              <a:t>%+v - </a:t>
            </a:r>
            <a:r>
              <a:rPr lang="en"/>
              <a:t>useful</a:t>
            </a:r>
            <a:r>
              <a:rPr lang="en"/>
              <a:t> for </a:t>
            </a:r>
            <a:r>
              <a:rPr lang="en"/>
              <a:t>printing</a:t>
            </a:r>
            <a:r>
              <a:rPr lang="en"/>
              <a:t> </a:t>
            </a:r>
            <a:r>
              <a:rPr lang="en"/>
              <a:t>the</a:t>
            </a:r>
            <a:r>
              <a:rPr lang="en"/>
              <a:t> struct types</a:t>
            </a:r>
            <a:endParaRPr/>
          </a:p>
        </p:txBody>
      </p:sp>
      <p:sp>
        <p:nvSpPr>
          <p:cNvPr id="55" name="Google Shape;55;p13"/>
          <p:cNvSpPr txBox="1"/>
          <p:nvPr/>
        </p:nvSpPr>
        <p:spPr>
          <a:xfrm>
            <a:off x="229625" y="2929950"/>
            <a:ext cx="5290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Golang has no concept of inheritance i.e. no is-a relationship</a:t>
            </a:r>
            <a:endParaRPr/>
          </a:p>
          <a:p>
            <a:pPr indent="0" lvl="0" marL="0" rtl="0" algn="l">
              <a:spcBef>
                <a:spcPts val="0"/>
              </a:spcBef>
              <a:spcAft>
                <a:spcPts val="0"/>
              </a:spcAft>
              <a:buNone/>
            </a:pPr>
            <a:r>
              <a:rPr lang="en"/>
              <a:t>Instead it has has-a relationship</a:t>
            </a:r>
            <a:endParaRPr/>
          </a:p>
          <a:p>
            <a:pPr indent="0" lvl="0" marL="0" rtl="0" algn="l">
              <a:spcBef>
                <a:spcPts val="0"/>
              </a:spcBef>
              <a:spcAft>
                <a:spcPts val="0"/>
              </a:spcAft>
              <a:buNone/>
            </a:pPr>
            <a:r>
              <a:rPr lang="en"/>
              <a:t>Ex: one struct type can be used in other type by using it not by inheriting it. It has the type not it is the 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inheritance child class has is a relationship with parent class.</a:t>
            </a:r>
            <a:endParaRPr/>
          </a:p>
        </p:txBody>
      </p:sp>
      <p:sp>
        <p:nvSpPr>
          <p:cNvPr id="56" name="Google Shape;56;p13"/>
          <p:cNvSpPr txBox="1"/>
          <p:nvPr/>
        </p:nvSpPr>
        <p:spPr>
          <a:xfrm>
            <a:off x="5593550" y="2571750"/>
            <a:ext cx="3444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type Title struct {</a:t>
            </a:r>
            <a:endParaRPr>
              <a:solidFill>
                <a:srgbClr val="0000FF"/>
              </a:solidFill>
            </a:endParaRPr>
          </a:p>
          <a:p>
            <a:pPr indent="0" lvl="0" marL="0" rtl="0" algn="l">
              <a:spcBef>
                <a:spcPts val="0"/>
              </a:spcBef>
              <a:spcAft>
                <a:spcPts val="0"/>
              </a:spcAft>
              <a:buNone/>
            </a:pPr>
            <a:r>
              <a:rPr lang="en">
                <a:solidFill>
                  <a:srgbClr val="0000FF"/>
                </a:solidFill>
              </a:rPr>
              <a:t>	name string</a:t>
            </a:r>
            <a:endParaRPr>
              <a:solidFill>
                <a:srgbClr val="0000FF"/>
              </a:solidFill>
            </a:endParaRPr>
          </a:p>
          <a:p>
            <a:pPr indent="0" lvl="0" marL="0" rtl="0" algn="l">
              <a:spcBef>
                <a:spcPts val="0"/>
              </a:spcBef>
              <a:spcAft>
                <a:spcPts val="0"/>
              </a:spcAft>
              <a:buNone/>
            </a:pPr>
            <a:r>
              <a:rPr lang="en">
                <a:solidFill>
                  <a:srgbClr val="0000FF"/>
                </a:solidFill>
              </a:rPr>
              <a:t>}</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type Book struct{</a:t>
            </a:r>
            <a:endParaRPr>
              <a:solidFill>
                <a:srgbClr val="0000FF"/>
              </a:solidFill>
            </a:endParaRPr>
          </a:p>
          <a:p>
            <a:pPr indent="0" lvl="0" marL="0" rtl="0" algn="l">
              <a:spcBef>
                <a:spcPts val="0"/>
              </a:spcBef>
              <a:spcAft>
                <a:spcPts val="0"/>
              </a:spcAft>
              <a:buNone/>
            </a:pPr>
            <a:r>
              <a:rPr lang="en">
                <a:solidFill>
                  <a:srgbClr val="0000FF"/>
                </a:solidFill>
              </a:rPr>
              <a:t>	title Title</a:t>
            </a:r>
            <a:endParaRPr>
              <a:solidFill>
                <a:srgbClr val="0000FF"/>
              </a:solidFill>
            </a:endParaRPr>
          </a:p>
          <a:p>
            <a:pPr indent="0" lvl="0" marL="0" rtl="0" algn="l">
              <a:spcBef>
                <a:spcPts val="0"/>
              </a:spcBef>
              <a:spcAft>
                <a:spcPts val="0"/>
              </a:spcAft>
              <a:buNone/>
            </a:pPr>
            <a:r>
              <a:rPr lang="en">
                <a:solidFill>
                  <a:srgbClr val="0000FF"/>
                </a:solidFill>
              </a:rPr>
              <a:t>	auther string</a:t>
            </a:r>
            <a:endParaRPr>
              <a:solidFill>
                <a:srgbClr val="0000FF"/>
              </a:solidFill>
            </a:endParaRPr>
          </a:p>
          <a:p>
            <a:pPr indent="0" lvl="0" marL="0" rtl="0" algn="l">
              <a:spcBef>
                <a:spcPts val="0"/>
              </a:spcBef>
              <a:spcAft>
                <a:spcPts val="0"/>
              </a:spcAft>
              <a:buNone/>
            </a:pPr>
            <a:r>
              <a:rPr lang="en">
                <a:solidFill>
                  <a:srgbClr val="0000FF"/>
                </a:solidFill>
              </a:rPr>
              <a:t>}</a:t>
            </a:r>
            <a:endParaRPr>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Here Book has a Title type.</a:t>
            </a:r>
            <a:endParaRPr>
              <a:solidFill>
                <a:srgbClr val="0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152400" y="685800"/>
            <a:ext cx="8839198" cy="336987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12"/>
          <p:cNvPicPr preferRelativeResize="0"/>
          <p:nvPr/>
        </p:nvPicPr>
        <p:blipFill>
          <a:blip r:embed="rId3">
            <a:alphaModFix/>
          </a:blip>
          <a:stretch>
            <a:fillRect/>
          </a:stretch>
        </p:blipFill>
        <p:spPr>
          <a:xfrm>
            <a:off x="152400" y="152400"/>
            <a:ext cx="4919241" cy="4838699"/>
          </a:xfrm>
          <a:prstGeom prst="rect">
            <a:avLst/>
          </a:prstGeom>
          <a:noFill/>
          <a:ln>
            <a:noFill/>
          </a:ln>
        </p:spPr>
      </p:pic>
      <p:sp>
        <p:nvSpPr>
          <p:cNvPr id="610" name="Google Shape;610;p112"/>
          <p:cNvSpPr txBox="1"/>
          <p:nvPr/>
        </p:nvSpPr>
        <p:spPr>
          <a:xfrm>
            <a:off x="5244525" y="321475"/>
            <a:ext cx="3708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Pointer for structs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Structs also needs the pointer to change its value in the function.</a:t>
            </a:r>
            <a:endParaRPr/>
          </a:p>
          <a:p>
            <a:pPr indent="0" lvl="0" marL="0" rtl="0" algn="l">
              <a:spcBef>
                <a:spcPts val="0"/>
              </a:spcBef>
              <a:spcAft>
                <a:spcPts val="0"/>
              </a:spcAft>
              <a:buNone/>
            </a:pPr>
            <a:r>
              <a:rPr lang="en"/>
              <a:t>Since structs are bare type like int and string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113"/>
          <p:cNvPicPr preferRelativeResize="0"/>
          <p:nvPr/>
        </p:nvPicPr>
        <p:blipFill>
          <a:blip r:embed="rId3">
            <a:alphaModFix/>
          </a:blip>
          <a:stretch>
            <a:fillRect/>
          </a:stretch>
        </p:blipFill>
        <p:spPr>
          <a:xfrm>
            <a:off x="228600" y="152400"/>
            <a:ext cx="8650086" cy="48386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114"/>
          <p:cNvPicPr preferRelativeResize="0"/>
          <p:nvPr/>
        </p:nvPicPr>
        <p:blipFill>
          <a:blip r:embed="rId3">
            <a:alphaModFix/>
          </a:blip>
          <a:stretch>
            <a:fillRect/>
          </a:stretch>
        </p:blipFill>
        <p:spPr>
          <a:xfrm>
            <a:off x="152400" y="152400"/>
            <a:ext cx="8435280" cy="48386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115"/>
          <p:cNvPicPr preferRelativeResize="0"/>
          <p:nvPr/>
        </p:nvPicPr>
        <p:blipFill>
          <a:blip r:embed="rId3">
            <a:alphaModFix/>
          </a:blip>
          <a:stretch>
            <a:fillRect/>
          </a:stretch>
        </p:blipFill>
        <p:spPr>
          <a:xfrm>
            <a:off x="838200" y="152400"/>
            <a:ext cx="7534689" cy="48386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116"/>
          <p:cNvPicPr preferRelativeResize="0"/>
          <p:nvPr/>
        </p:nvPicPr>
        <p:blipFill>
          <a:blip r:embed="rId3">
            <a:alphaModFix/>
          </a:blip>
          <a:stretch>
            <a:fillRect/>
          </a:stretch>
        </p:blipFill>
        <p:spPr>
          <a:xfrm>
            <a:off x="152400" y="152400"/>
            <a:ext cx="8075251" cy="4838699"/>
          </a:xfrm>
          <a:prstGeom prst="rect">
            <a:avLst/>
          </a:prstGeom>
          <a:noFill/>
          <a:ln>
            <a:noFill/>
          </a:ln>
        </p:spPr>
      </p:pic>
      <p:pic>
        <p:nvPicPr>
          <p:cNvPr id="631" name="Google Shape;631;p116"/>
          <p:cNvPicPr preferRelativeResize="0"/>
          <p:nvPr/>
        </p:nvPicPr>
        <p:blipFill>
          <a:blip r:embed="rId4">
            <a:alphaModFix/>
          </a:blip>
          <a:stretch>
            <a:fillRect/>
          </a:stretch>
        </p:blipFill>
        <p:spPr>
          <a:xfrm>
            <a:off x="3981450" y="2647950"/>
            <a:ext cx="1943100" cy="1066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17"/>
          <p:cNvSpPr txBox="1"/>
          <p:nvPr/>
        </p:nvSpPr>
        <p:spPr>
          <a:xfrm>
            <a:off x="3869400" y="2325450"/>
            <a:ext cx="140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Methods</a:t>
            </a:r>
            <a:endParaRPr b="1" sz="2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18"/>
          <p:cNvPicPr preferRelativeResize="0"/>
          <p:nvPr/>
        </p:nvPicPr>
        <p:blipFill>
          <a:blip r:embed="rId3">
            <a:alphaModFix/>
          </a:blip>
          <a:stretch>
            <a:fillRect/>
          </a:stretch>
        </p:blipFill>
        <p:spPr>
          <a:xfrm>
            <a:off x="645188" y="152400"/>
            <a:ext cx="7853633" cy="4838699"/>
          </a:xfrm>
          <a:prstGeom prst="rect">
            <a:avLst/>
          </a:prstGeom>
          <a:noFill/>
          <a:ln>
            <a:noFill/>
          </a:ln>
        </p:spPr>
      </p:pic>
      <p:sp>
        <p:nvSpPr>
          <p:cNvPr id="642" name="Google Shape;642;p118"/>
          <p:cNvSpPr/>
          <p:nvPr/>
        </p:nvSpPr>
        <p:spPr>
          <a:xfrm>
            <a:off x="2874850" y="3684125"/>
            <a:ext cx="881700" cy="4410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8"/>
          <p:cNvSpPr txBox="1"/>
          <p:nvPr/>
        </p:nvSpPr>
        <p:spPr>
          <a:xfrm>
            <a:off x="3811725" y="3544200"/>
            <a:ext cx="529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Even this is the method of Person type it can’t change the value</a:t>
            </a:r>
            <a:endParaRPr b="1">
              <a:solidFill>
                <a:srgbClr val="FF0000"/>
              </a:solidFill>
            </a:endParaRPr>
          </a:p>
          <a:p>
            <a:pPr indent="0" lvl="0" marL="0" rtl="0" algn="l">
              <a:spcBef>
                <a:spcPts val="0"/>
              </a:spcBef>
              <a:spcAft>
                <a:spcPts val="0"/>
              </a:spcAft>
              <a:buNone/>
            </a:pPr>
            <a:r>
              <a:rPr b="1" lang="en">
                <a:solidFill>
                  <a:srgbClr val="FF0000"/>
                </a:solidFill>
              </a:rPr>
              <a:t>receiver value, we can change it by passing the pointer way </a:t>
            </a:r>
            <a:endParaRPr b="1">
              <a:solidFill>
                <a:srgbClr val="FF0000"/>
              </a:solidFill>
            </a:endParaRPr>
          </a:p>
        </p:txBody>
      </p:sp>
      <p:sp>
        <p:nvSpPr>
          <p:cNvPr id="644" name="Google Shape;644;p118"/>
          <p:cNvSpPr txBox="1"/>
          <p:nvPr/>
        </p:nvSpPr>
        <p:spPr>
          <a:xfrm>
            <a:off x="2975875" y="4320375"/>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p.Name = “Logesh Vel” </a:t>
            </a:r>
            <a:endParaRPr/>
          </a:p>
          <a:p>
            <a:pPr indent="0" lvl="0" marL="0" rtl="0" algn="l">
              <a:spcBef>
                <a:spcPts val="0"/>
              </a:spcBef>
              <a:spcAft>
                <a:spcPts val="0"/>
              </a:spcAft>
              <a:buNone/>
            </a:pPr>
            <a:r>
              <a:rPr lang="en"/>
              <a:t>This doesn’t changes caller variable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119"/>
          <p:cNvPicPr preferRelativeResize="0"/>
          <p:nvPr/>
        </p:nvPicPr>
        <p:blipFill>
          <a:blip r:embed="rId3">
            <a:alphaModFix/>
          </a:blip>
          <a:stretch>
            <a:fillRect/>
          </a:stretch>
        </p:blipFill>
        <p:spPr>
          <a:xfrm>
            <a:off x="152400" y="152400"/>
            <a:ext cx="8839199" cy="3924427"/>
          </a:xfrm>
          <a:prstGeom prst="rect">
            <a:avLst/>
          </a:prstGeom>
          <a:noFill/>
          <a:ln>
            <a:noFill/>
          </a:ln>
        </p:spPr>
      </p:pic>
      <p:sp>
        <p:nvSpPr>
          <p:cNvPr id="650" name="Google Shape;650;p119"/>
          <p:cNvSpPr/>
          <p:nvPr/>
        </p:nvSpPr>
        <p:spPr>
          <a:xfrm>
            <a:off x="1111350" y="1533875"/>
            <a:ext cx="881700" cy="441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9"/>
          <p:cNvSpPr txBox="1"/>
          <p:nvPr/>
        </p:nvSpPr>
        <p:spPr>
          <a:xfrm>
            <a:off x="2103325" y="1533875"/>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rPr>
              <a:t>For the pointer </a:t>
            </a:r>
            <a:r>
              <a:rPr lang="en">
                <a:solidFill>
                  <a:srgbClr val="0000FF"/>
                </a:solidFill>
              </a:rPr>
              <a:t>receiver</a:t>
            </a:r>
            <a:r>
              <a:rPr lang="en">
                <a:solidFill>
                  <a:srgbClr val="0000FF"/>
                </a:solidFill>
              </a:rPr>
              <a:t> method we don’t need to pass the &amp; the Go will automatically pass it. </a:t>
            </a:r>
            <a:endParaRPr>
              <a:solidFill>
                <a:srgbClr val="0000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120"/>
          <p:cNvPicPr preferRelativeResize="0"/>
          <p:nvPr/>
        </p:nvPicPr>
        <p:blipFill>
          <a:blip r:embed="rId3">
            <a:alphaModFix/>
          </a:blip>
          <a:stretch>
            <a:fillRect/>
          </a:stretch>
        </p:blipFill>
        <p:spPr>
          <a:xfrm>
            <a:off x="1143000" y="152400"/>
            <a:ext cx="6835762" cy="48386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21"/>
          <p:cNvSpPr txBox="1"/>
          <p:nvPr/>
        </p:nvSpPr>
        <p:spPr>
          <a:xfrm>
            <a:off x="2539600" y="2129250"/>
            <a:ext cx="39756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rgbClr val="51D88A"/>
                </a:solidFill>
                <a:highlight>
                  <a:srgbClr val="FFFFFF"/>
                </a:highlight>
                <a:latin typeface="Courier New"/>
                <a:ea typeface="Courier New"/>
                <a:cs typeface="Courier New"/>
                <a:sym typeface="Courier New"/>
              </a:rPr>
              <a:t>strings</a:t>
            </a:r>
            <a:r>
              <a:rPr b="1" lang="en" sz="3200">
                <a:solidFill>
                  <a:schemeClr val="dk1"/>
                </a:solidFill>
                <a:highlight>
                  <a:srgbClr val="FFFFFF"/>
                </a:highlight>
                <a:latin typeface="Courier New"/>
                <a:ea typeface="Courier New"/>
                <a:cs typeface="Courier New"/>
                <a:sym typeface="Courier New"/>
              </a:rPr>
              <a:t>.</a:t>
            </a:r>
            <a:r>
              <a:rPr b="1" lang="en" sz="3200">
                <a:solidFill>
                  <a:srgbClr val="51D88A"/>
                </a:solidFill>
                <a:highlight>
                  <a:srgbClr val="FFFFFF"/>
                </a:highlight>
                <a:latin typeface="Courier New"/>
                <a:ea typeface="Courier New"/>
                <a:cs typeface="Courier New"/>
                <a:sym typeface="Courier New"/>
              </a:rPr>
              <a:t>Builder</a:t>
            </a:r>
            <a:endParaRPr b="1" sz="6650">
              <a:highlight>
                <a:srgbClr val="FFFFFF"/>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838200" y="152400"/>
            <a:ext cx="7473860" cy="483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22"/>
          <p:cNvSpPr txBox="1"/>
          <p:nvPr/>
        </p:nvSpPr>
        <p:spPr>
          <a:xfrm>
            <a:off x="323100" y="61200"/>
            <a:ext cx="8497800" cy="502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outerloop:</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r>
              <a:rPr b="1" lang="en" sz="2650">
                <a:solidFill>
                  <a:srgbClr val="AF00DB"/>
                </a:solidFill>
                <a:highlight>
                  <a:srgbClr val="FFFFFF"/>
                </a:highlight>
                <a:latin typeface="Courier New"/>
                <a:ea typeface="Courier New"/>
                <a:cs typeface="Courier New"/>
                <a:sym typeface="Courier New"/>
              </a:rPr>
              <a:t>for</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_</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ele1</a:t>
            </a:r>
            <a:r>
              <a:rPr b="1" lang="en" sz="2650">
                <a:solidFill>
                  <a:schemeClr val="dk1"/>
                </a:solidFill>
                <a:highlight>
                  <a:srgbClr val="FFFFFF"/>
                </a:highlight>
                <a:latin typeface="Courier New"/>
                <a:ea typeface="Courier New"/>
                <a:cs typeface="Courier New"/>
                <a:sym typeface="Courier New"/>
              </a:rPr>
              <a:t> := </a:t>
            </a:r>
            <a:r>
              <a:rPr b="1" lang="en" sz="2650">
                <a:solidFill>
                  <a:srgbClr val="AF00DB"/>
                </a:solidFill>
                <a:highlight>
                  <a:srgbClr val="FFFFFF"/>
                </a:highlight>
                <a:latin typeface="Courier New"/>
                <a:ea typeface="Courier New"/>
                <a:cs typeface="Courier New"/>
                <a:sym typeface="Courier New"/>
              </a:rPr>
              <a:t>range</a:t>
            </a:r>
            <a:r>
              <a:rPr b="1" lang="en" sz="2650">
                <a:solidFill>
                  <a:schemeClr val="dk1"/>
                </a:solidFill>
                <a:highlight>
                  <a:srgbClr val="FFFFFF"/>
                </a:highlight>
                <a:latin typeface="Courier New"/>
                <a:ea typeface="Courier New"/>
                <a:cs typeface="Courier New"/>
                <a:sym typeface="Courier New"/>
              </a:rPr>
              <a:t> s1 {</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r>
              <a:rPr b="1" lang="en" sz="2650">
                <a:solidFill>
                  <a:srgbClr val="AF00DB"/>
                </a:solidFill>
                <a:highlight>
                  <a:srgbClr val="FFFFFF"/>
                </a:highlight>
                <a:latin typeface="Courier New"/>
                <a:ea typeface="Courier New"/>
                <a:cs typeface="Courier New"/>
                <a:sym typeface="Courier New"/>
              </a:rPr>
              <a:t>for</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_</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ele2</a:t>
            </a:r>
            <a:r>
              <a:rPr b="1" lang="en" sz="2650">
                <a:solidFill>
                  <a:schemeClr val="dk1"/>
                </a:solidFill>
                <a:highlight>
                  <a:srgbClr val="FFFFFF"/>
                </a:highlight>
                <a:latin typeface="Courier New"/>
                <a:ea typeface="Courier New"/>
                <a:cs typeface="Courier New"/>
                <a:sym typeface="Courier New"/>
              </a:rPr>
              <a:t> := </a:t>
            </a:r>
            <a:r>
              <a:rPr b="1" lang="en" sz="2650">
                <a:solidFill>
                  <a:srgbClr val="AF00DB"/>
                </a:solidFill>
                <a:highlight>
                  <a:srgbClr val="FFFFFF"/>
                </a:highlight>
                <a:latin typeface="Courier New"/>
                <a:ea typeface="Courier New"/>
                <a:cs typeface="Courier New"/>
                <a:sym typeface="Courier New"/>
              </a:rPr>
              <a:t>range</a:t>
            </a:r>
            <a:r>
              <a:rPr b="1" lang="en" sz="2650">
                <a:solidFill>
                  <a:schemeClr val="dk1"/>
                </a:solidFill>
                <a:highlight>
                  <a:srgbClr val="FFFFFF"/>
                </a:highlight>
                <a:latin typeface="Courier New"/>
                <a:ea typeface="Courier New"/>
                <a:cs typeface="Courier New"/>
                <a:sym typeface="Courier New"/>
              </a:rPr>
              <a:t> s2 {</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r>
              <a:rPr b="1" lang="en" sz="2650">
                <a:solidFill>
                  <a:srgbClr val="AF00DB"/>
                </a:solidFill>
                <a:highlight>
                  <a:srgbClr val="FFFFFF"/>
                </a:highlight>
                <a:latin typeface="Courier New"/>
                <a:ea typeface="Courier New"/>
                <a:cs typeface="Courier New"/>
                <a:sym typeface="Courier New"/>
              </a:rPr>
              <a:t>for</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_</a:t>
            </a:r>
            <a:r>
              <a:rPr b="1" lang="en" sz="2650">
                <a:solidFill>
                  <a:schemeClr val="dk1"/>
                </a:solidFill>
                <a:highlight>
                  <a:srgbClr val="FFFFFF"/>
                </a:highlight>
                <a:latin typeface="Courier New"/>
                <a:ea typeface="Courier New"/>
                <a:cs typeface="Courier New"/>
                <a:sym typeface="Courier New"/>
              </a:rPr>
              <a:t>, </a:t>
            </a:r>
            <a:r>
              <a:rPr b="1" lang="en" sz="2650">
                <a:solidFill>
                  <a:srgbClr val="001080"/>
                </a:solidFill>
                <a:highlight>
                  <a:srgbClr val="FFFFFF"/>
                </a:highlight>
                <a:latin typeface="Courier New"/>
                <a:ea typeface="Courier New"/>
                <a:cs typeface="Courier New"/>
                <a:sym typeface="Courier New"/>
              </a:rPr>
              <a:t>ele3</a:t>
            </a:r>
            <a:r>
              <a:rPr b="1" lang="en" sz="2650">
                <a:solidFill>
                  <a:schemeClr val="dk1"/>
                </a:solidFill>
                <a:highlight>
                  <a:srgbClr val="FFFFFF"/>
                </a:highlight>
                <a:latin typeface="Courier New"/>
                <a:ea typeface="Courier New"/>
                <a:cs typeface="Courier New"/>
                <a:sym typeface="Courier New"/>
              </a:rPr>
              <a:t> := </a:t>
            </a:r>
            <a:r>
              <a:rPr b="1" lang="en" sz="2650">
                <a:solidFill>
                  <a:srgbClr val="AF00DB"/>
                </a:solidFill>
                <a:highlight>
                  <a:srgbClr val="FFFFFF"/>
                </a:highlight>
                <a:latin typeface="Courier New"/>
                <a:ea typeface="Courier New"/>
                <a:cs typeface="Courier New"/>
                <a:sym typeface="Courier New"/>
              </a:rPr>
              <a:t>range</a:t>
            </a:r>
            <a:r>
              <a:rPr b="1" lang="en" sz="2650">
                <a:solidFill>
                  <a:schemeClr val="dk1"/>
                </a:solidFill>
                <a:highlight>
                  <a:srgbClr val="FFFFFF"/>
                </a:highlight>
                <a:latin typeface="Courier New"/>
                <a:ea typeface="Courier New"/>
                <a:cs typeface="Courier New"/>
                <a:sym typeface="Courier New"/>
              </a:rPr>
              <a:t> s3 {</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r>
              <a:rPr b="1" lang="en" sz="2650">
                <a:solidFill>
                  <a:srgbClr val="008000"/>
                </a:solidFill>
                <a:highlight>
                  <a:srgbClr val="FFFFFF"/>
                </a:highlight>
                <a:latin typeface="Courier New"/>
                <a:ea typeface="Courier New"/>
                <a:cs typeface="Courier New"/>
                <a:sym typeface="Courier New"/>
              </a:rPr>
              <a:t>// …</a:t>
            </a:r>
            <a:endParaRPr b="1" sz="26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r>
              <a:rPr b="1" lang="en" sz="2650">
                <a:solidFill>
                  <a:srgbClr val="AF00DB"/>
                </a:solidFill>
                <a:highlight>
                  <a:srgbClr val="FFFFFF"/>
                </a:highlight>
                <a:latin typeface="Courier New"/>
                <a:ea typeface="Courier New"/>
                <a:cs typeface="Courier New"/>
                <a:sym typeface="Courier New"/>
              </a:rPr>
              <a:t>continue</a:t>
            </a:r>
            <a:r>
              <a:rPr b="1" lang="en" sz="2650">
                <a:solidFill>
                  <a:schemeClr val="dk1"/>
                </a:solidFill>
                <a:highlight>
                  <a:srgbClr val="FFFFFF"/>
                </a:highlight>
                <a:latin typeface="Courier New"/>
                <a:ea typeface="Courier New"/>
                <a:cs typeface="Courier New"/>
                <a:sym typeface="Courier New"/>
              </a:rPr>
              <a:t> outerloop</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endParaRPr b="1" sz="26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2650">
                <a:solidFill>
                  <a:schemeClr val="dk1"/>
                </a:solidFill>
                <a:highlight>
                  <a:srgbClr val="FFFFFF"/>
                </a:highlight>
                <a:latin typeface="Courier New"/>
                <a:ea typeface="Courier New"/>
                <a:cs typeface="Courier New"/>
                <a:sym typeface="Courier New"/>
              </a:rPr>
              <a:t>    }</a:t>
            </a:r>
            <a:endParaRPr b="1" sz="3750">
              <a:solidFill>
                <a:srgbClr val="AF00DB"/>
              </a:solidFill>
              <a:highlight>
                <a:srgbClr val="FFFFFF"/>
              </a:highlight>
              <a:latin typeface="Courier New"/>
              <a:ea typeface="Courier New"/>
              <a:cs typeface="Courier New"/>
              <a:sym typeface="Courier New"/>
            </a:endParaRPr>
          </a:p>
        </p:txBody>
      </p:sp>
      <p:cxnSp>
        <p:nvCxnSpPr>
          <p:cNvPr id="667" name="Google Shape;667;p122"/>
          <p:cNvCxnSpPr/>
          <p:nvPr/>
        </p:nvCxnSpPr>
        <p:spPr>
          <a:xfrm>
            <a:off x="482200" y="590550"/>
            <a:ext cx="3075300" cy="2571900"/>
          </a:xfrm>
          <a:prstGeom prst="curvedConnector3">
            <a:avLst>
              <a:gd fmla="val 3136" name="adj1"/>
            </a:avLst>
          </a:prstGeom>
          <a:noFill/>
          <a:ln cap="flat" cmpd="sng" w="38100">
            <a:solidFill>
              <a:srgbClr val="4A86E8"/>
            </a:solidFill>
            <a:prstDash val="solid"/>
            <a:round/>
            <a:headEnd len="med" w="med" type="none"/>
            <a:tailEnd len="med" w="med" type="none"/>
          </a:ln>
        </p:spPr>
      </p:cxnSp>
      <p:cxnSp>
        <p:nvCxnSpPr>
          <p:cNvPr id="668" name="Google Shape;668;p122"/>
          <p:cNvCxnSpPr/>
          <p:nvPr/>
        </p:nvCxnSpPr>
        <p:spPr>
          <a:xfrm>
            <a:off x="2421725" y="375050"/>
            <a:ext cx="878700" cy="300000"/>
          </a:xfrm>
          <a:prstGeom prst="curvedConnector3">
            <a:avLst>
              <a:gd fmla="val 92682" name="adj1"/>
            </a:avLst>
          </a:prstGeom>
          <a:noFill/>
          <a:ln cap="flat" cmpd="sng" w="38100">
            <a:solidFill>
              <a:srgbClr val="4A86E8"/>
            </a:solidFill>
            <a:prstDash val="solid"/>
            <a:round/>
            <a:headEnd len="med" w="med" type="none"/>
            <a:tailEnd len="med" w="med" type="none"/>
          </a:ln>
        </p:spPr>
      </p:cxnSp>
      <p:sp>
        <p:nvSpPr>
          <p:cNvPr id="669" name="Google Shape;669;p122"/>
          <p:cNvSpPr/>
          <p:nvPr/>
        </p:nvSpPr>
        <p:spPr>
          <a:xfrm rot="-4055661">
            <a:off x="170668" y="570626"/>
            <a:ext cx="586366" cy="489927"/>
          </a:xfrm>
          <a:prstGeom prst="notched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2"/>
          <p:cNvSpPr/>
          <p:nvPr/>
        </p:nvSpPr>
        <p:spPr>
          <a:xfrm rot="3908905">
            <a:off x="3080922" y="426402"/>
            <a:ext cx="345493" cy="356095"/>
          </a:xfrm>
          <a:prstGeom prst="notched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123"/>
          <p:cNvPicPr preferRelativeResize="0"/>
          <p:nvPr/>
        </p:nvPicPr>
        <p:blipFill>
          <a:blip r:embed="rId3">
            <a:alphaModFix/>
          </a:blip>
          <a:stretch>
            <a:fillRect/>
          </a:stretch>
        </p:blipFill>
        <p:spPr>
          <a:xfrm>
            <a:off x="762000" y="152400"/>
            <a:ext cx="7620954" cy="48387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124"/>
          <p:cNvPicPr preferRelativeResize="0"/>
          <p:nvPr/>
        </p:nvPicPr>
        <p:blipFill>
          <a:blip r:embed="rId3">
            <a:alphaModFix/>
          </a:blip>
          <a:stretch>
            <a:fillRect/>
          </a:stretch>
        </p:blipFill>
        <p:spPr>
          <a:xfrm>
            <a:off x="1143000" y="152400"/>
            <a:ext cx="6880345" cy="4838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125"/>
          <p:cNvPicPr preferRelativeResize="0"/>
          <p:nvPr/>
        </p:nvPicPr>
        <p:blipFill>
          <a:blip r:embed="rId3">
            <a:alphaModFix/>
          </a:blip>
          <a:stretch>
            <a:fillRect/>
          </a:stretch>
        </p:blipFill>
        <p:spPr>
          <a:xfrm>
            <a:off x="152400" y="228600"/>
            <a:ext cx="8839200" cy="44583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609600" y="152400"/>
            <a:ext cx="8014100" cy="4838702"/>
          </a:xfrm>
          <a:prstGeom prst="rect">
            <a:avLst/>
          </a:prstGeom>
          <a:noFill/>
          <a:ln>
            <a:noFill/>
          </a:ln>
        </p:spPr>
      </p:pic>
      <p:sp>
        <p:nvSpPr>
          <p:cNvPr id="121" name="Google Shape;121;p24"/>
          <p:cNvSpPr txBox="1"/>
          <p:nvPr/>
        </p:nvSpPr>
        <p:spPr>
          <a:xfrm>
            <a:off x="3508600" y="1322625"/>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To convert the int to string ( 1 to “1” ) </a:t>
            </a:r>
            <a:endParaRPr>
              <a:solidFill>
                <a:srgbClr val="FF0000"/>
              </a:solidFill>
            </a:endParaRPr>
          </a:p>
          <a:p>
            <a:pPr indent="0" lvl="0" marL="0" rtl="0" algn="l">
              <a:spcBef>
                <a:spcPts val="0"/>
              </a:spcBef>
              <a:spcAft>
                <a:spcPts val="0"/>
              </a:spcAft>
              <a:buNone/>
            </a:pPr>
            <a:r>
              <a:rPr lang="en">
                <a:solidFill>
                  <a:srgbClr val="FF0000"/>
                </a:solidFill>
              </a:rPr>
              <a:t>We need to use the strconv.ItoA() function</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1219200" y="152400"/>
            <a:ext cx="6713760"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52400" y="762000"/>
            <a:ext cx="8839203" cy="355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152400" y="152400"/>
            <a:ext cx="8839199" cy="45722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nvSpPr>
        <p:spPr>
          <a:xfrm>
            <a:off x="342900" y="1050125"/>
            <a:ext cx="7940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we are given an interval we can say the interval upper and lower limits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	</a:t>
            </a:r>
            <a:r>
              <a:rPr b="1" lang="en" sz="1300">
                <a:solidFill>
                  <a:srgbClr val="202224"/>
                </a:solidFill>
                <a:highlight>
                  <a:srgbClr val="FFFFFF"/>
                </a:highlight>
              </a:rPr>
              <a:t>[0,n)</a:t>
            </a:r>
            <a:endParaRPr b="1" sz="1500"/>
          </a:p>
          <a:p>
            <a:pPr indent="0" lvl="0" marL="0" rtl="0" algn="l">
              <a:spcBef>
                <a:spcPts val="0"/>
              </a:spcBef>
              <a:spcAft>
                <a:spcPts val="0"/>
              </a:spcAft>
              <a:buNone/>
            </a:pPr>
            <a:r>
              <a:rPr lang="en"/>
              <a:t>		[ - says that the number is included i.e. 0 is included</a:t>
            </a:r>
            <a:endParaRPr/>
          </a:p>
          <a:p>
            <a:pPr indent="0" lvl="0" marL="0" rtl="0" algn="l">
              <a:spcBef>
                <a:spcPts val="0"/>
              </a:spcBef>
              <a:spcAft>
                <a:spcPts val="0"/>
              </a:spcAft>
              <a:buNone/>
            </a:pPr>
            <a:r>
              <a:rPr lang="en"/>
              <a:t>		) - says that the number is excluded i.e. n is excluded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 square brackets means included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a:t>
            </a:r>
            <a:r>
              <a:rPr lang="en"/>
              <a:t>parenthesis</a:t>
            </a:r>
            <a:r>
              <a:rPr lang="en"/>
              <a:t> or round bracket means excluded</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9"/>
          <p:cNvPicPr preferRelativeResize="0"/>
          <p:nvPr/>
        </p:nvPicPr>
        <p:blipFill>
          <a:blip r:embed="rId3">
            <a:alphaModFix/>
          </a:blip>
          <a:stretch>
            <a:fillRect/>
          </a:stretch>
        </p:blipFill>
        <p:spPr>
          <a:xfrm>
            <a:off x="304800" y="152400"/>
            <a:ext cx="8415647"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0"/>
          <p:cNvPicPr preferRelativeResize="0"/>
          <p:nvPr/>
        </p:nvPicPr>
        <p:blipFill>
          <a:blip r:embed="rId3">
            <a:alphaModFix/>
          </a:blip>
          <a:stretch>
            <a:fillRect/>
          </a:stretch>
        </p:blipFill>
        <p:spPr>
          <a:xfrm>
            <a:off x="152400" y="152400"/>
            <a:ext cx="5733403" cy="4838700"/>
          </a:xfrm>
          <a:prstGeom prst="rect">
            <a:avLst/>
          </a:prstGeom>
          <a:noFill/>
          <a:ln>
            <a:noFill/>
          </a:ln>
        </p:spPr>
      </p:pic>
      <p:sp>
        <p:nvSpPr>
          <p:cNvPr id="152" name="Google Shape;152;p30"/>
          <p:cNvSpPr txBox="1"/>
          <p:nvPr/>
        </p:nvSpPr>
        <p:spPr>
          <a:xfrm>
            <a:off x="5885800" y="385775"/>
            <a:ext cx="3240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Len returns the number of bytes the string takes not the number of characters it has.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find the number of characters it has we can use the </a:t>
            </a:r>
            <a:br>
              <a:rPr lang="en"/>
            </a:br>
            <a:endParaRPr/>
          </a:p>
          <a:p>
            <a:pPr indent="0" lvl="0" marL="0" rtl="0" algn="l">
              <a:spcBef>
                <a:spcPts val="0"/>
              </a:spcBef>
              <a:spcAft>
                <a:spcPts val="0"/>
              </a:spcAft>
              <a:buNone/>
            </a:pPr>
            <a:r>
              <a:rPr b="1" lang="en">
                <a:solidFill>
                  <a:srgbClr val="0000FF"/>
                </a:solidFill>
              </a:rPr>
              <a:t>RuneCountInString </a:t>
            </a:r>
            <a:r>
              <a:rPr lang="en"/>
              <a:t>from the utf8 package</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nvSpPr>
        <p:spPr>
          <a:xfrm>
            <a:off x="471500" y="42875"/>
            <a:ext cx="835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 the switch statement we don’t need break at the end of each case clause. And also we have the default clause. This default class can be written anywhere inside the switch statement.</a:t>
            </a:r>
            <a:endParaRPr sz="1800"/>
          </a:p>
        </p:txBody>
      </p:sp>
      <p:pic>
        <p:nvPicPr>
          <p:cNvPr id="158" name="Google Shape;158;p31"/>
          <p:cNvPicPr preferRelativeResize="0"/>
          <p:nvPr/>
        </p:nvPicPr>
        <p:blipFill>
          <a:blip r:embed="rId3">
            <a:alphaModFix/>
          </a:blip>
          <a:stretch>
            <a:fillRect/>
          </a:stretch>
        </p:blipFill>
        <p:spPr>
          <a:xfrm>
            <a:off x="1276514" y="1058675"/>
            <a:ext cx="5922610" cy="393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314850" y="146975"/>
            <a:ext cx="85143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232629"/>
                </a:solidFill>
                <a:highlight>
                  <a:srgbClr val="FFFFFF"/>
                </a:highlight>
              </a:rPr>
              <a:t>An IS-A relationship is inheritance. The classes which inherit are known as sub classes or child classes. On the other hand, HAS-A relationship is composition.</a:t>
            </a:r>
            <a:endParaRPr sz="1150">
              <a:solidFill>
                <a:srgbClr val="232629"/>
              </a:solidFill>
              <a:highlight>
                <a:srgbClr val="FFFFFF"/>
              </a:highlight>
            </a:endParaRPr>
          </a:p>
          <a:p>
            <a:pPr indent="0" lvl="0" marL="0" rtl="0" algn="l">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rPr lang="en" sz="1150">
                <a:solidFill>
                  <a:srgbClr val="232629"/>
                </a:solidFill>
                <a:highlight>
                  <a:srgbClr val="FFFFFF"/>
                </a:highlight>
              </a:rPr>
              <a:t>In OOP, IS-A relationship is completely inheritance. This means, that the child class is a type of parent class.</a:t>
            </a:r>
            <a:endParaRPr sz="1150">
              <a:solidFill>
                <a:srgbClr val="232629"/>
              </a:solidFill>
              <a:highlight>
                <a:srgbClr val="FFFFFF"/>
              </a:highlight>
            </a:endParaRPr>
          </a:p>
          <a:p>
            <a:pPr indent="0" lvl="0" marL="0" rtl="0" algn="l">
              <a:spcBef>
                <a:spcPts val="0"/>
              </a:spcBef>
              <a:spcAft>
                <a:spcPts val="0"/>
              </a:spcAft>
              <a:buNone/>
            </a:pPr>
            <a:r>
              <a:t/>
            </a:r>
            <a:endParaRPr sz="1150">
              <a:solidFill>
                <a:srgbClr val="232629"/>
              </a:solidFill>
              <a:highlight>
                <a:srgbClr val="FFFFFF"/>
              </a:highlight>
            </a:endParaRPr>
          </a:p>
          <a:p>
            <a:pPr indent="0" lvl="0" marL="0" rtl="0" algn="l">
              <a:spcBef>
                <a:spcPts val="0"/>
              </a:spcBef>
              <a:spcAft>
                <a:spcPts val="0"/>
              </a:spcAft>
              <a:buNone/>
            </a:pPr>
            <a:r>
              <a:rPr lang="en" sz="1150">
                <a:solidFill>
                  <a:srgbClr val="232629"/>
                </a:solidFill>
                <a:highlight>
                  <a:srgbClr val="FFFFFF"/>
                </a:highlight>
              </a:rPr>
              <a:t>On the other hand, composition means creating instances which have references to other objects.</a:t>
            </a:r>
            <a:endParaRPr sz="1150">
              <a:solidFill>
                <a:srgbClr val="232629"/>
              </a:solidFill>
              <a:highlight>
                <a:srgbClr val="FFFFFF"/>
              </a:highlight>
            </a:endParaRPr>
          </a:p>
        </p:txBody>
      </p:sp>
      <p:sp>
        <p:nvSpPr>
          <p:cNvPr id="62" name="Google Shape;62;p14"/>
          <p:cNvSpPr txBox="1"/>
          <p:nvPr/>
        </p:nvSpPr>
        <p:spPr>
          <a:xfrm>
            <a:off x="228600" y="1676400"/>
            <a:ext cx="60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https://turnoff.us/geek/inheritance-versus-composition/</a:t>
            </a:r>
            <a:endParaRPr b="1">
              <a:solidFill>
                <a:srgbClr val="FF0000"/>
              </a:solidFill>
            </a:endParaRPr>
          </a:p>
        </p:txBody>
      </p:sp>
      <p:sp>
        <p:nvSpPr>
          <p:cNvPr id="63" name="Google Shape;63;p14"/>
          <p:cNvSpPr txBox="1"/>
          <p:nvPr/>
        </p:nvSpPr>
        <p:spPr>
          <a:xfrm>
            <a:off x="484800" y="3095275"/>
            <a:ext cx="8174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980000"/>
                </a:solidFill>
              </a:rPr>
              <a:t>You can’t get the address of the map element but for the slices and arrays we can get</a:t>
            </a:r>
            <a:endParaRPr b="1" sz="1900">
              <a:solidFill>
                <a:srgbClr val="98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2"/>
          <p:cNvPicPr preferRelativeResize="0"/>
          <p:nvPr/>
        </p:nvPicPr>
        <p:blipFill>
          <a:blip r:embed="rId3">
            <a:alphaModFix/>
          </a:blip>
          <a:stretch>
            <a:fillRect/>
          </a:stretch>
        </p:blipFill>
        <p:spPr>
          <a:xfrm>
            <a:off x="152400" y="152400"/>
            <a:ext cx="863863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152400" y="152400"/>
            <a:ext cx="8839200" cy="1574456"/>
          </a:xfrm>
          <a:prstGeom prst="rect">
            <a:avLst/>
          </a:prstGeom>
          <a:noFill/>
          <a:ln>
            <a:noFill/>
          </a:ln>
        </p:spPr>
      </p:pic>
      <p:pic>
        <p:nvPicPr>
          <p:cNvPr id="169" name="Google Shape;169;p33"/>
          <p:cNvPicPr preferRelativeResize="0"/>
          <p:nvPr/>
        </p:nvPicPr>
        <p:blipFill>
          <a:blip r:embed="rId4">
            <a:alphaModFix/>
          </a:blip>
          <a:stretch>
            <a:fillRect/>
          </a:stretch>
        </p:blipFill>
        <p:spPr>
          <a:xfrm>
            <a:off x="152400" y="2412656"/>
            <a:ext cx="8839200" cy="20443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4"/>
          <p:cNvPicPr preferRelativeResize="0"/>
          <p:nvPr/>
        </p:nvPicPr>
        <p:blipFill>
          <a:blip r:embed="rId3">
            <a:alphaModFix/>
          </a:blip>
          <a:stretch>
            <a:fillRect/>
          </a:stretch>
        </p:blipFill>
        <p:spPr>
          <a:xfrm>
            <a:off x="152400" y="304800"/>
            <a:ext cx="8839202" cy="44763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5"/>
          <p:cNvPicPr preferRelativeResize="0"/>
          <p:nvPr/>
        </p:nvPicPr>
        <p:blipFill>
          <a:blip r:embed="rId3">
            <a:alphaModFix/>
          </a:blip>
          <a:stretch>
            <a:fillRect/>
          </a:stretch>
        </p:blipFill>
        <p:spPr>
          <a:xfrm>
            <a:off x="1066800" y="152400"/>
            <a:ext cx="6917830" cy="4838701"/>
          </a:xfrm>
          <a:prstGeom prst="rect">
            <a:avLst/>
          </a:prstGeom>
          <a:noFill/>
          <a:ln>
            <a:noFill/>
          </a:ln>
        </p:spPr>
      </p:pic>
      <p:sp>
        <p:nvSpPr>
          <p:cNvPr id="180" name="Google Shape;180;p35"/>
          <p:cNvSpPr txBox="1"/>
          <p:nvPr/>
        </p:nvSpPr>
        <p:spPr>
          <a:xfrm>
            <a:off x="3193250" y="2378875"/>
            <a:ext cx="54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B0F00"/>
                </a:solidFill>
              </a:rPr>
              <a:t>Here i have used the break statement else it will be an infinite loop</a:t>
            </a:r>
            <a:endParaRPr>
              <a:solidFill>
                <a:srgbClr val="5B0F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6"/>
          <p:cNvPicPr preferRelativeResize="0"/>
          <p:nvPr/>
        </p:nvPicPr>
        <p:blipFill>
          <a:blip r:embed="rId3">
            <a:alphaModFix/>
          </a:blip>
          <a:stretch>
            <a:fillRect/>
          </a:stretch>
        </p:blipFill>
        <p:spPr>
          <a:xfrm>
            <a:off x="914400" y="152400"/>
            <a:ext cx="7246502" cy="4838700"/>
          </a:xfrm>
          <a:prstGeom prst="rect">
            <a:avLst/>
          </a:prstGeom>
          <a:noFill/>
          <a:ln>
            <a:noFill/>
          </a:ln>
        </p:spPr>
      </p:pic>
      <p:sp>
        <p:nvSpPr>
          <p:cNvPr id="186" name="Google Shape;186;p36"/>
          <p:cNvSpPr txBox="1"/>
          <p:nvPr/>
        </p:nvSpPr>
        <p:spPr>
          <a:xfrm>
            <a:off x="996550" y="1178725"/>
            <a:ext cx="698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Here the parent (outer) loop is breaked since that loop is labeled as queries and we break with that label</a:t>
            </a:r>
            <a:endParaRPr>
              <a:solidFill>
                <a:srgbClr val="00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7"/>
          <p:cNvPicPr preferRelativeResize="0"/>
          <p:nvPr/>
        </p:nvPicPr>
        <p:blipFill>
          <a:blip r:embed="rId3">
            <a:alphaModFix/>
          </a:blip>
          <a:stretch>
            <a:fillRect/>
          </a:stretch>
        </p:blipFill>
        <p:spPr>
          <a:xfrm>
            <a:off x="1066800" y="152400"/>
            <a:ext cx="6954901"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8"/>
          <p:cNvPicPr preferRelativeResize="0"/>
          <p:nvPr/>
        </p:nvPicPr>
        <p:blipFill>
          <a:blip r:embed="rId3">
            <a:alphaModFix/>
          </a:blip>
          <a:stretch>
            <a:fillRect/>
          </a:stretch>
        </p:blipFill>
        <p:spPr>
          <a:xfrm>
            <a:off x="152400" y="228600"/>
            <a:ext cx="8839201" cy="46442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0"/>
          <p:cNvPicPr preferRelativeResize="0"/>
          <p:nvPr/>
        </p:nvPicPr>
        <p:blipFill>
          <a:blip r:embed="rId3">
            <a:alphaModFix/>
          </a:blip>
          <a:stretch>
            <a:fillRect/>
          </a:stretch>
        </p:blipFill>
        <p:spPr>
          <a:xfrm>
            <a:off x="228600" y="152400"/>
            <a:ext cx="86021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4900" y="201425"/>
            <a:ext cx="90648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 switch type</a:t>
            </a:r>
            <a:endParaRPr/>
          </a:p>
          <a:p>
            <a:pPr indent="0" lvl="0" marL="0" rtl="0" algn="l">
              <a:spcBef>
                <a:spcPts val="0"/>
              </a:spcBef>
              <a:spcAft>
                <a:spcPts val="0"/>
              </a:spcAft>
              <a:buNone/>
            </a:pPr>
            <a:r>
              <a:rPr lang="en">
                <a:solidFill>
                  <a:schemeClr val="dk1"/>
                </a:solidFill>
              </a:rPr>
              <a:t>v :=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switch </a:t>
            </a:r>
            <a:r>
              <a:rPr lang="en">
                <a:solidFill>
                  <a:srgbClr val="0000FF"/>
                </a:solidFill>
              </a:rPr>
              <a:t>v</a:t>
            </a:r>
            <a:r>
              <a:rPr lang="en"/>
              <a:t> := </a:t>
            </a:r>
            <a:r>
              <a:rPr b="1" lang="en">
                <a:solidFill>
                  <a:srgbClr val="FF0000"/>
                </a:solidFill>
              </a:rPr>
              <a:t>v.(type)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case int:</a:t>
            </a:r>
            <a:endParaRPr/>
          </a:p>
          <a:p>
            <a:pPr indent="0" lvl="0" marL="0" rtl="0" algn="l">
              <a:spcBef>
                <a:spcPts val="0"/>
              </a:spcBef>
              <a:spcAft>
                <a:spcPts val="0"/>
              </a:spcAft>
              <a:buNone/>
            </a:pPr>
            <a:r>
              <a:rPr lang="en"/>
              <a:t>	fmt.Println(“its int”)// </a:t>
            </a:r>
            <a:r>
              <a:rPr lang="en"/>
              <a:t>inside</a:t>
            </a:r>
            <a:r>
              <a:rPr lang="en"/>
              <a:t> this case the v value is of int type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case string: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fmt.Println(“its string”)// inside this case the v value is of string type</a:t>
            </a:r>
            <a:endParaRPr/>
          </a:p>
          <a:p>
            <a:pPr indent="0" lvl="0" marL="0" rtl="0" algn="l">
              <a:spcBef>
                <a:spcPts val="0"/>
              </a:spcBef>
              <a:spcAft>
                <a:spcPts val="0"/>
              </a:spcAft>
              <a:buNone/>
            </a:pPr>
            <a:r>
              <a:rPr lang="en">
                <a:solidFill>
                  <a:schemeClr val="dk1"/>
                </a:solidFill>
              </a:rPr>
              <a:t>default: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do soemthing</a:t>
            </a:r>
            <a:endParaRPr>
              <a:solidFill>
                <a:schemeClr val="dk1"/>
              </a:solidFill>
            </a:endParaRPr>
          </a:p>
          <a:p>
            <a:pPr indent="0" lvl="0" marL="0" rtl="0" algn="l">
              <a:spcBef>
                <a:spcPts val="0"/>
              </a:spcBef>
              <a:spcAft>
                <a:spcPts val="0"/>
              </a:spcAft>
              <a:buNone/>
            </a:pPr>
            <a:r>
              <a:rPr lang="en"/>
              <a:t>}</a:t>
            </a:r>
            <a:endParaRPr/>
          </a:p>
        </p:txBody>
      </p:sp>
      <p:sp>
        <p:nvSpPr>
          <p:cNvPr id="69" name="Google Shape;69;p15"/>
          <p:cNvSpPr/>
          <p:nvPr/>
        </p:nvSpPr>
        <p:spPr>
          <a:xfrm>
            <a:off x="71300" y="1494925"/>
            <a:ext cx="2184000" cy="651900"/>
          </a:xfrm>
          <a:prstGeom prst="wedgeRectCallout">
            <a:avLst>
              <a:gd fmla="val -20833" name="adj1"/>
              <a:gd fmla="val 625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nvSpPr>
        <p:spPr>
          <a:xfrm>
            <a:off x="105500" y="1620775"/>
            <a:ext cx="21156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v has the value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2"/>
          <p:cNvSpPr txBox="1"/>
          <p:nvPr/>
        </p:nvSpPr>
        <p:spPr>
          <a:xfrm>
            <a:off x="696525" y="7929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 automatically sets the uninitialized </a:t>
            </a:r>
            <a:r>
              <a:rPr lang="en"/>
              <a:t>variables</a:t>
            </a:r>
            <a:r>
              <a:rPr lang="en"/>
              <a:t> to their zero values</a:t>
            </a:r>
            <a:endParaRPr/>
          </a:p>
        </p:txBody>
      </p:sp>
      <p:sp>
        <p:nvSpPr>
          <p:cNvPr id="217" name="Google Shape;217;p42"/>
          <p:cNvSpPr txBox="1"/>
          <p:nvPr/>
        </p:nvSpPr>
        <p:spPr>
          <a:xfrm>
            <a:off x="289325" y="1789500"/>
            <a:ext cx="80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00FFFF"/>
                </a:highlight>
              </a:rPr>
              <a:t>Array is a </a:t>
            </a:r>
            <a:r>
              <a:rPr b="1" lang="en">
                <a:highlight>
                  <a:srgbClr val="00FFFF"/>
                </a:highlight>
              </a:rPr>
              <a:t>collection elements</a:t>
            </a:r>
            <a:r>
              <a:rPr lang="en">
                <a:highlight>
                  <a:srgbClr val="00FFFF"/>
                </a:highlight>
              </a:rPr>
              <a:t>. It stores the </a:t>
            </a:r>
            <a:r>
              <a:rPr b="1" lang="en">
                <a:highlight>
                  <a:srgbClr val="00FFFF"/>
                </a:highlight>
              </a:rPr>
              <a:t>same type</a:t>
            </a:r>
            <a:r>
              <a:rPr lang="en">
                <a:highlight>
                  <a:srgbClr val="00FFFF"/>
                </a:highlight>
              </a:rPr>
              <a:t> in </a:t>
            </a:r>
            <a:r>
              <a:rPr b="1" lang="en">
                <a:highlight>
                  <a:srgbClr val="00FFFF"/>
                </a:highlight>
              </a:rPr>
              <a:t>contiguous </a:t>
            </a:r>
            <a:r>
              <a:rPr lang="en">
                <a:highlight>
                  <a:srgbClr val="00FFFF"/>
                </a:highlight>
              </a:rPr>
              <a:t>memory locations</a:t>
            </a:r>
            <a:endParaRPr>
              <a:highlight>
                <a:srgbClr val="00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3"/>
          <p:cNvPicPr preferRelativeResize="0"/>
          <p:nvPr/>
        </p:nvPicPr>
        <p:blipFill>
          <a:blip r:embed="rId3">
            <a:alphaModFix/>
          </a:blip>
          <a:stretch>
            <a:fillRect/>
          </a:stretch>
        </p:blipFill>
        <p:spPr>
          <a:xfrm>
            <a:off x="0" y="304800"/>
            <a:ext cx="9097701" cy="4581524"/>
          </a:xfrm>
          <a:prstGeom prst="rect">
            <a:avLst/>
          </a:prstGeom>
          <a:noFill/>
          <a:ln>
            <a:noFill/>
          </a:ln>
        </p:spPr>
      </p:pic>
      <p:sp>
        <p:nvSpPr>
          <p:cNvPr id="223" name="Google Shape;223;p43"/>
          <p:cNvSpPr txBox="1"/>
          <p:nvPr/>
        </p:nvSpPr>
        <p:spPr>
          <a:xfrm>
            <a:off x="1264450" y="3579025"/>
            <a:ext cx="53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Unkeyed element gets the index from the last keyed element</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4"/>
          <p:cNvPicPr preferRelativeResize="0"/>
          <p:nvPr/>
        </p:nvPicPr>
        <p:blipFill>
          <a:blip r:embed="rId3">
            <a:alphaModFix/>
          </a:blip>
          <a:stretch>
            <a:fillRect/>
          </a:stretch>
        </p:blipFill>
        <p:spPr>
          <a:xfrm>
            <a:off x="304800" y="1600200"/>
            <a:ext cx="8387080" cy="2419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5"/>
          <p:cNvPicPr preferRelativeResize="0"/>
          <p:nvPr/>
        </p:nvPicPr>
        <p:blipFill>
          <a:blip r:embed="rId3">
            <a:alphaModFix/>
          </a:blip>
          <a:stretch>
            <a:fillRect/>
          </a:stretch>
        </p:blipFill>
        <p:spPr>
          <a:xfrm>
            <a:off x="152400" y="152400"/>
            <a:ext cx="8839201" cy="472156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nvSpPr>
        <p:spPr>
          <a:xfrm>
            <a:off x="535775" y="353625"/>
            <a:ext cx="812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generate the random number we can use the rand package from math folder.</a:t>
            </a:r>
            <a:endParaRPr/>
          </a:p>
          <a:p>
            <a:pPr indent="0" lvl="0" marL="0" rtl="0" algn="l">
              <a:spcBef>
                <a:spcPts val="0"/>
              </a:spcBef>
              <a:spcAft>
                <a:spcPts val="0"/>
              </a:spcAft>
              <a:buNone/>
            </a:pPr>
            <a:r>
              <a:rPr lang="en"/>
              <a:t>Also the rand doesn’t generates the true random numbers. We can make the rand function to generate the true random numbers by Seed the rand package with the random number. </a:t>
            </a:r>
            <a:endParaRPr/>
          </a:p>
        </p:txBody>
      </p:sp>
      <p:pic>
        <p:nvPicPr>
          <p:cNvPr id="239" name="Google Shape;239;p46"/>
          <p:cNvPicPr preferRelativeResize="0"/>
          <p:nvPr/>
        </p:nvPicPr>
        <p:blipFill>
          <a:blip r:embed="rId3">
            <a:alphaModFix/>
          </a:blip>
          <a:stretch>
            <a:fillRect/>
          </a:stretch>
        </p:blipFill>
        <p:spPr>
          <a:xfrm>
            <a:off x="152400" y="1337325"/>
            <a:ext cx="8839197" cy="30888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7"/>
          <p:cNvPicPr preferRelativeResize="0"/>
          <p:nvPr/>
        </p:nvPicPr>
        <p:blipFill>
          <a:blip r:embed="rId3">
            <a:alphaModFix/>
          </a:blip>
          <a:stretch>
            <a:fillRect/>
          </a:stretch>
        </p:blipFill>
        <p:spPr>
          <a:xfrm>
            <a:off x="152400" y="152400"/>
            <a:ext cx="8839200" cy="3348262"/>
          </a:xfrm>
          <a:prstGeom prst="rect">
            <a:avLst/>
          </a:prstGeom>
          <a:noFill/>
          <a:ln>
            <a:noFill/>
          </a:ln>
        </p:spPr>
      </p:pic>
      <p:sp>
        <p:nvSpPr>
          <p:cNvPr id="245" name="Google Shape;245;p47"/>
          <p:cNvSpPr txBox="1"/>
          <p:nvPr/>
        </p:nvSpPr>
        <p:spPr>
          <a:xfrm>
            <a:off x="310750" y="392192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Almost random values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8"/>
          <p:cNvPicPr preferRelativeResize="0"/>
          <p:nvPr/>
        </p:nvPicPr>
        <p:blipFill>
          <a:blip r:embed="rId3">
            <a:alphaModFix/>
          </a:blip>
          <a:stretch>
            <a:fillRect/>
          </a:stretch>
        </p:blipFill>
        <p:spPr>
          <a:xfrm>
            <a:off x="152400" y="1524000"/>
            <a:ext cx="8839200" cy="2803944"/>
          </a:xfrm>
          <a:prstGeom prst="rect">
            <a:avLst/>
          </a:prstGeom>
          <a:noFill/>
          <a:ln>
            <a:noFill/>
          </a:ln>
        </p:spPr>
      </p:pic>
      <p:sp>
        <p:nvSpPr>
          <p:cNvPr id="251" name="Google Shape;251;p48"/>
          <p:cNvSpPr txBox="1"/>
          <p:nvPr/>
        </p:nvSpPr>
        <p:spPr>
          <a:xfrm>
            <a:off x="482200" y="3429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%g</a:t>
            </a:r>
            <a:endParaRPr b="1">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0"/>
          <p:cNvPicPr preferRelativeResize="0"/>
          <p:nvPr/>
        </p:nvPicPr>
        <p:blipFill>
          <a:blip r:embed="rId3">
            <a:alphaModFix/>
          </a:blip>
          <a:stretch>
            <a:fillRect/>
          </a:stretch>
        </p:blipFill>
        <p:spPr>
          <a:xfrm>
            <a:off x="381000" y="152400"/>
            <a:ext cx="8272616"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1"/>
          <p:cNvPicPr preferRelativeResize="0"/>
          <p:nvPr/>
        </p:nvPicPr>
        <p:blipFill>
          <a:blip r:embed="rId3">
            <a:alphaModFix/>
          </a:blip>
          <a:stretch>
            <a:fillRect/>
          </a:stretch>
        </p:blipFill>
        <p:spPr>
          <a:xfrm>
            <a:off x="1066800" y="152400"/>
            <a:ext cx="6978502"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52400" y="152400"/>
            <a:ext cx="4419707" cy="4838701"/>
          </a:xfrm>
          <a:prstGeom prst="rect">
            <a:avLst/>
          </a:prstGeom>
          <a:noFill/>
          <a:ln>
            <a:noFill/>
          </a:ln>
        </p:spPr>
      </p:pic>
      <p:sp>
        <p:nvSpPr>
          <p:cNvPr id="76" name="Google Shape;76;p16"/>
          <p:cNvSpPr txBox="1"/>
          <p:nvPr/>
        </p:nvSpPr>
        <p:spPr>
          <a:xfrm>
            <a:off x="4724400" y="0"/>
            <a:ext cx="4131900" cy="5077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50">
                <a:solidFill>
                  <a:srgbClr val="0000FF"/>
                </a:solidFill>
                <a:highlight>
                  <a:srgbClr val="FFFFFF"/>
                </a:highlight>
                <a:latin typeface="Courier New"/>
                <a:ea typeface="Courier New"/>
                <a:cs typeface="Courier New"/>
                <a:sym typeface="Courier New"/>
              </a:rPr>
              <a:t>package</a:t>
            </a:r>
            <a:r>
              <a:rPr b="1" lang="en" sz="1250">
                <a:solidFill>
                  <a:schemeClr val="dk1"/>
                </a:solidFill>
                <a:highlight>
                  <a:srgbClr val="FFFFFF"/>
                </a:highlight>
                <a:latin typeface="Courier New"/>
                <a:ea typeface="Courier New"/>
                <a:cs typeface="Courier New"/>
                <a:sym typeface="Courier New"/>
              </a:rPr>
              <a:t> main</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rgbClr val="0000FF"/>
                </a:solidFill>
                <a:highlight>
                  <a:srgbClr val="FFFFFF"/>
                </a:highlight>
                <a:latin typeface="Courier New"/>
                <a:ea typeface="Courier New"/>
                <a:cs typeface="Courier New"/>
                <a:sym typeface="Courier New"/>
              </a:rPr>
              <a:t>import</a:t>
            </a:r>
            <a:r>
              <a:rPr b="1" lang="en" sz="1250">
                <a:solidFill>
                  <a:schemeClr val="dk1"/>
                </a:solidFill>
                <a:highlight>
                  <a:srgbClr val="FFFFFF"/>
                </a:highlight>
                <a:latin typeface="Courier New"/>
                <a:ea typeface="Courier New"/>
                <a:cs typeface="Courier New"/>
                <a:sym typeface="Courier New"/>
              </a:rPr>
              <a:t> </a:t>
            </a:r>
            <a:r>
              <a:rPr b="1" lang="en" sz="1250">
                <a:solidFill>
                  <a:srgbClr val="A31515"/>
                </a:solidFill>
                <a:highlight>
                  <a:srgbClr val="FFFFFF"/>
                </a:highlight>
                <a:latin typeface="Courier New"/>
                <a:ea typeface="Courier New"/>
                <a:cs typeface="Courier New"/>
                <a:sym typeface="Courier New"/>
              </a:rPr>
              <a:t>"fmt"</a:t>
            </a:r>
            <a:endParaRPr b="1" sz="1250">
              <a:solidFill>
                <a:srgbClr val="A3151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rgbClr val="0000FF"/>
                </a:solidFill>
                <a:highlight>
                  <a:srgbClr val="FFFFFF"/>
                </a:highlight>
                <a:latin typeface="Courier New"/>
                <a:ea typeface="Courier New"/>
                <a:cs typeface="Courier New"/>
                <a:sym typeface="Courier New"/>
              </a:rPr>
              <a:t>func</a:t>
            </a:r>
            <a:r>
              <a:rPr b="1" lang="en" sz="1250">
                <a:solidFill>
                  <a:schemeClr val="dk1"/>
                </a:solidFill>
                <a:highlight>
                  <a:srgbClr val="FFFFFF"/>
                </a:highlight>
                <a:latin typeface="Courier New"/>
                <a:ea typeface="Courier New"/>
                <a:cs typeface="Courier New"/>
                <a:sym typeface="Courier New"/>
              </a:rPr>
              <a:t> </a:t>
            </a:r>
            <a:r>
              <a:rPr b="1" lang="en" sz="1250">
                <a:solidFill>
                  <a:srgbClr val="795E26"/>
                </a:solidFill>
                <a:highlight>
                  <a:srgbClr val="FFFFFF"/>
                </a:highlight>
                <a:latin typeface="Courier New"/>
                <a:ea typeface="Courier New"/>
                <a:cs typeface="Courier New"/>
                <a:sym typeface="Courier New"/>
              </a:rPr>
              <a:t>main</a:t>
            </a:r>
            <a:r>
              <a:rPr b="1" lang="en" sz="1250">
                <a:solidFill>
                  <a:schemeClr val="dk1"/>
                </a:solidFill>
                <a:highlight>
                  <a:srgbClr val="FFFFFF"/>
                </a:highlight>
                <a:latin typeface="Courier New"/>
                <a:ea typeface="Courier New"/>
                <a:cs typeface="Courier New"/>
                <a:sym typeface="Courier New"/>
              </a:rPr>
              <a:t>() {</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0000FF"/>
                </a:solidFill>
                <a:highlight>
                  <a:srgbClr val="FFFFFF"/>
                </a:highlight>
                <a:latin typeface="Courier New"/>
                <a:ea typeface="Courier New"/>
                <a:cs typeface="Courier New"/>
                <a:sym typeface="Courier New"/>
              </a:rPr>
              <a:t>var</a:t>
            </a:r>
            <a:r>
              <a:rPr b="1" lang="en" sz="1250">
                <a:solidFill>
                  <a:schemeClr val="dk1"/>
                </a:solidFill>
                <a:highlight>
                  <a:srgbClr val="FFFFFF"/>
                </a:highlight>
                <a:latin typeface="Courier New"/>
                <a:ea typeface="Courier New"/>
                <a:cs typeface="Courier New"/>
                <a:sym typeface="Courier New"/>
              </a:rPr>
              <a:t> </a:t>
            </a:r>
            <a:r>
              <a:rPr b="1" lang="en" sz="1250">
                <a:solidFill>
                  <a:srgbClr val="001080"/>
                </a:solidFill>
                <a:highlight>
                  <a:srgbClr val="FFFFFF"/>
                </a:highlight>
                <a:latin typeface="Courier New"/>
                <a:ea typeface="Courier New"/>
                <a:cs typeface="Courier New"/>
                <a:sym typeface="Courier New"/>
              </a:rPr>
              <a:t>v</a:t>
            </a:r>
            <a:r>
              <a:rPr b="1" lang="en" sz="1250">
                <a:solidFill>
                  <a:schemeClr val="dk1"/>
                </a:solidFill>
                <a:highlight>
                  <a:srgbClr val="FFFFFF"/>
                </a:highlight>
                <a:latin typeface="Courier New"/>
                <a:ea typeface="Courier New"/>
                <a:cs typeface="Courier New"/>
                <a:sym typeface="Courier New"/>
              </a:rPr>
              <a:t> </a:t>
            </a:r>
            <a:r>
              <a:rPr b="1" lang="en" sz="1250">
                <a:solidFill>
                  <a:srgbClr val="0000FF"/>
                </a:solidFill>
                <a:highlight>
                  <a:srgbClr val="FFFFFF"/>
                </a:highlight>
                <a:latin typeface="Courier New"/>
                <a:ea typeface="Courier New"/>
                <a:cs typeface="Courier New"/>
                <a:sym typeface="Courier New"/>
              </a:rPr>
              <a:t>interface</a:t>
            </a:r>
            <a:r>
              <a:rPr b="1" lang="en" sz="1250">
                <a:solidFill>
                  <a:schemeClr val="dk1"/>
                </a:solidFill>
                <a:highlight>
                  <a:srgbClr val="FFFFFF"/>
                </a:highlight>
                <a:latin typeface="Courier New"/>
                <a:ea typeface="Courier New"/>
                <a:cs typeface="Courier New"/>
                <a:sym typeface="Courier New"/>
              </a:rPr>
              <a:t>{}</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001080"/>
                </a:solidFill>
                <a:highlight>
                  <a:srgbClr val="FFFFFF"/>
                </a:highlight>
                <a:latin typeface="Courier New"/>
                <a:ea typeface="Courier New"/>
                <a:cs typeface="Courier New"/>
                <a:sym typeface="Courier New"/>
              </a:rPr>
              <a:t>v</a:t>
            </a:r>
            <a:r>
              <a:rPr b="1" lang="en" sz="1250">
                <a:solidFill>
                  <a:schemeClr val="dk1"/>
                </a:solidFill>
                <a:highlight>
                  <a:srgbClr val="FFFFFF"/>
                </a:highlight>
                <a:latin typeface="Courier New"/>
                <a:ea typeface="Courier New"/>
                <a:cs typeface="Courier New"/>
                <a:sym typeface="Courier New"/>
              </a:rPr>
              <a:t> = </a:t>
            </a:r>
            <a:r>
              <a:rPr b="1" lang="en" sz="1250">
                <a:solidFill>
                  <a:srgbClr val="098658"/>
                </a:solidFill>
                <a:highlight>
                  <a:srgbClr val="FFFFFF"/>
                </a:highlight>
                <a:latin typeface="Courier New"/>
                <a:ea typeface="Courier New"/>
                <a:cs typeface="Courier New"/>
                <a:sym typeface="Courier New"/>
              </a:rPr>
              <a:t>10.0</a:t>
            </a:r>
            <a:endParaRPr b="1" sz="1250">
              <a:solidFill>
                <a:srgbClr val="098658"/>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AF00DB"/>
                </a:solidFill>
                <a:highlight>
                  <a:srgbClr val="FFFFFF"/>
                </a:highlight>
                <a:latin typeface="Courier New"/>
                <a:ea typeface="Courier New"/>
                <a:cs typeface="Courier New"/>
                <a:sym typeface="Courier New"/>
              </a:rPr>
              <a:t>switch</a:t>
            </a:r>
            <a:r>
              <a:rPr b="1" lang="en" sz="1250">
                <a:solidFill>
                  <a:schemeClr val="dk1"/>
                </a:solidFill>
                <a:highlight>
                  <a:srgbClr val="FFFFFF"/>
                </a:highlight>
                <a:latin typeface="Courier New"/>
                <a:ea typeface="Courier New"/>
                <a:cs typeface="Courier New"/>
                <a:sym typeface="Courier New"/>
              </a:rPr>
              <a:t> </a:t>
            </a:r>
            <a:r>
              <a:rPr b="1" lang="en" sz="1250">
                <a:solidFill>
                  <a:srgbClr val="001080"/>
                </a:solidFill>
                <a:highlight>
                  <a:srgbClr val="FFFFFF"/>
                </a:highlight>
                <a:latin typeface="Courier New"/>
                <a:ea typeface="Courier New"/>
                <a:cs typeface="Courier New"/>
                <a:sym typeface="Courier New"/>
              </a:rPr>
              <a:t>v</a:t>
            </a:r>
            <a:r>
              <a:rPr b="1" lang="en" sz="1250">
                <a:solidFill>
                  <a:schemeClr val="dk1"/>
                </a:solidFill>
                <a:highlight>
                  <a:srgbClr val="FFFFFF"/>
                </a:highlight>
                <a:latin typeface="Courier New"/>
                <a:ea typeface="Courier New"/>
                <a:cs typeface="Courier New"/>
                <a:sym typeface="Courier New"/>
              </a:rPr>
              <a:t> := v.(type) {</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AF00DB"/>
                </a:solidFill>
                <a:highlight>
                  <a:srgbClr val="FFFFFF"/>
                </a:highlight>
                <a:latin typeface="Courier New"/>
                <a:ea typeface="Courier New"/>
                <a:cs typeface="Courier New"/>
                <a:sym typeface="Courier New"/>
              </a:rPr>
              <a:t>case</a:t>
            </a:r>
            <a:r>
              <a:rPr b="1" lang="en" sz="1250">
                <a:solidFill>
                  <a:schemeClr val="dk1"/>
                </a:solidFill>
                <a:highlight>
                  <a:srgbClr val="FFFFFF"/>
                </a:highlight>
                <a:latin typeface="Courier New"/>
                <a:ea typeface="Courier New"/>
                <a:cs typeface="Courier New"/>
                <a:sym typeface="Courier New"/>
              </a:rPr>
              <a:t> </a:t>
            </a:r>
            <a:r>
              <a:rPr b="1" lang="en" sz="1250">
                <a:solidFill>
                  <a:srgbClr val="267F99"/>
                </a:solidFill>
                <a:highlight>
                  <a:srgbClr val="FFFFFF"/>
                </a:highlight>
                <a:latin typeface="Courier New"/>
                <a:ea typeface="Courier New"/>
                <a:cs typeface="Courier New"/>
                <a:sym typeface="Courier New"/>
              </a:rPr>
              <a:t>int</a:t>
            </a:r>
            <a:r>
              <a:rPr b="1" lang="en" sz="1250">
                <a:solidFill>
                  <a:schemeClr val="dk1"/>
                </a:solidFill>
                <a:highlight>
                  <a:srgbClr val="FFFFFF"/>
                </a:highlight>
                <a:latin typeface="Courier New"/>
                <a:ea typeface="Courier New"/>
                <a:cs typeface="Courier New"/>
                <a:sym typeface="Courier New"/>
              </a:rPr>
              <a:t>:</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"v: </a:t>
            </a:r>
            <a:r>
              <a:rPr b="1" lang="en" sz="1250">
                <a:solidFill>
                  <a:srgbClr val="001080"/>
                </a:solidFill>
                <a:highlight>
                  <a:srgbClr val="FFFFFF"/>
                </a:highlight>
                <a:latin typeface="Courier New"/>
                <a:ea typeface="Courier New"/>
                <a:cs typeface="Courier New"/>
                <a:sym typeface="Courier New"/>
              </a:rPr>
              <a:t>%v</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"type of v: </a:t>
            </a:r>
            <a:r>
              <a:rPr b="1" lang="en" sz="1250">
                <a:solidFill>
                  <a:srgbClr val="001080"/>
                </a:solidFill>
                <a:highlight>
                  <a:srgbClr val="FFFFFF"/>
                </a:highlight>
                <a:latin typeface="Courier New"/>
                <a:ea typeface="Courier New"/>
                <a:cs typeface="Courier New"/>
                <a:sym typeface="Courier New"/>
              </a:rPr>
              <a:t>%T</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AF00DB"/>
                </a:solidFill>
                <a:highlight>
                  <a:srgbClr val="FFFFFF"/>
                </a:highlight>
                <a:latin typeface="Courier New"/>
                <a:ea typeface="Courier New"/>
                <a:cs typeface="Courier New"/>
                <a:sym typeface="Courier New"/>
              </a:rPr>
              <a:t>case</a:t>
            </a:r>
            <a:r>
              <a:rPr b="1" lang="en" sz="1250">
                <a:solidFill>
                  <a:schemeClr val="dk1"/>
                </a:solidFill>
                <a:highlight>
                  <a:srgbClr val="FFFFFF"/>
                </a:highlight>
                <a:latin typeface="Courier New"/>
                <a:ea typeface="Courier New"/>
                <a:cs typeface="Courier New"/>
                <a:sym typeface="Courier New"/>
              </a:rPr>
              <a:t> </a:t>
            </a:r>
            <a:r>
              <a:rPr b="1" lang="en" sz="1250">
                <a:solidFill>
                  <a:srgbClr val="267F99"/>
                </a:solidFill>
                <a:highlight>
                  <a:srgbClr val="FFFFFF"/>
                </a:highlight>
                <a:latin typeface="Courier New"/>
                <a:ea typeface="Courier New"/>
                <a:cs typeface="Courier New"/>
                <a:sym typeface="Courier New"/>
              </a:rPr>
              <a:t>string</a:t>
            </a:r>
            <a:r>
              <a:rPr b="1" lang="en" sz="1250">
                <a:solidFill>
                  <a:schemeClr val="dk1"/>
                </a:solidFill>
                <a:highlight>
                  <a:srgbClr val="FFFFFF"/>
                </a:highlight>
                <a:latin typeface="Courier New"/>
                <a:ea typeface="Courier New"/>
                <a:cs typeface="Courier New"/>
                <a:sym typeface="Courier New"/>
              </a:rPr>
              <a:t>:</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"v: </a:t>
            </a:r>
            <a:r>
              <a:rPr b="1" lang="en" sz="1250">
                <a:solidFill>
                  <a:srgbClr val="001080"/>
                </a:solidFill>
                <a:highlight>
                  <a:srgbClr val="FFFFFF"/>
                </a:highlight>
                <a:latin typeface="Courier New"/>
                <a:ea typeface="Courier New"/>
                <a:cs typeface="Courier New"/>
                <a:sym typeface="Courier New"/>
              </a:rPr>
              <a:t>%v</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"type of v: </a:t>
            </a:r>
            <a:r>
              <a:rPr b="1" lang="en" sz="1250">
                <a:solidFill>
                  <a:srgbClr val="001080"/>
                </a:solidFill>
                <a:highlight>
                  <a:srgbClr val="FFFFFF"/>
                </a:highlight>
                <a:latin typeface="Courier New"/>
                <a:ea typeface="Courier New"/>
                <a:cs typeface="Courier New"/>
                <a:sym typeface="Courier New"/>
              </a:rPr>
              <a:t>%T</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r>
              <a:rPr b="1" lang="en" sz="1250">
                <a:solidFill>
                  <a:srgbClr val="AF00DB"/>
                </a:solidFill>
                <a:highlight>
                  <a:srgbClr val="FFFFFF"/>
                </a:highlight>
                <a:latin typeface="Courier New"/>
                <a:ea typeface="Courier New"/>
                <a:cs typeface="Courier New"/>
                <a:sym typeface="Courier New"/>
              </a:rPr>
              <a:t>case</a:t>
            </a:r>
            <a:r>
              <a:rPr b="1" lang="en" sz="1250">
                <a:solidFill>
                  <a:schemeClr val="dk1"/>
                </a:solidFill>
                <a:highlight>
                  <a:srgbClr val="FFFFFF"/>
                </a:highlight>
                <a:latin typeface="Courier New"/>
                <a:ea typeface="Courier New"/>
                <a:cs typeface="Courier New"/>
                <a:sym typeface="Courier New"/>
              </a:rPr>
              <a:t> </a:t>
            </a:r>
            <a:r>
              <a:rPr b="1" lang="en" sz="1250">
                <a:solidFill>
                  <a:srgbClr val="267F99"/>
                </a:solidFill>
                <a:highlight>
                  <a:srgbClr val="FFFFFF"/>
                </a:highlight>
                <a:latin typeface="Courier New"/>
                <a:ea typeface="Courier New"/>
                <a:cs typeface="Courier New"/>
                <a:sym typeface="Courier New"/>
              </a:rPr>
              <a:t>float64</a:t>
            </a:r>
            <a:r>
              <a:rPr b="1" lang="en" sz="1250">
                <a:solidFill>
                  <a:schemeClr val="dk1"/>
                </a:solidFill>
                <a:highlight>
                  <a:srgbClr val="FFFFFF"/>
                </a:highlight>
                <a:latin typeface="Courier New"/>
                <a:ea typeface="Courier New"/>
                <a:cs typeface="Courier New"/>
                <a:sym typeface="Courier New"/>
              </a:rPr>
              <a:t>:</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"v: </a:t>
            </a:r>
            <a:r>
              <a:rPr b="1" lang="en" sz="1250">
                <a:solidFill>
                  <a:srgbClr val="001080"/>
                </a:solidFill>
                <a:highlight>
                  <a:srgbClr val="FFFFFF"/>
                </a:highlight>
                <a:latin typeface="Courier New"/>
                <a:ea typeface="Courier New"/>
                <a:cs typeface="Courier New"/>
                <a:sym typeface="Courier New"/>
              </a:rPr>
              <a:t>%v</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fmt.</a:t>
            </a:r>
            <a:r>
              <a:rPr b="1" lang="en" sz="1250">
                <a:solidFill>
                  <a:srgbClr val="795E26"/>
                </a:solidFill>
                <a:highlight>
                  <a:srgbClr val="FFFFFF"/>
                </a:highlight>
                <a:latin typeface="Courier New"/>
                <a:ea typeface="Courier New"/>
                <a:cs typeface="Courier New"/>
                <a:sym typeface="Courier New"/>
              </a:rPr>
              <a:t>Printf</a:t>
            </a:r>
            <a:r>
              <a:rPr b="1" lang="en" sz="1250">
                <a:solidFill>
                  <a:schemeClr val="dk1"/>
                </a:solidFill>
                <a:highlight>
                  <a:srgbClr val="FFFFFF"/>
                </a:highlight>
                <a:latin typeface="Courier New"/>
                <a:ea typeface="Courier New"/>
                <a:cs typeface="Courier New"/>
                <a:sym typeface="Courier New"/>
              </a:rPr>
              <a:t>(</a:t>
            </a:r>
            <a:r>
              <a:rPr b="1" lang="en" sz="1250">
                <a:solidFill>
                  <a:srgbClr val="A31515"/>
                </a:solidFill>
                <a:highlight>
                  <a:srgbClr val="FFFFFF"/>
                </a:highlight>
                <a:latin typeface="Courier New"/>
                <a:ea typeface="Courier New"/>
                <a:cs typeface="Courier New"/>
                <a:sym typeface="Courier New"/>
              </a:rPr>
              <a:t>"type of v: </a:t>
            </a:r>
            <a:r>
              <a:rPr b="1" lang="en" sz="1250">
                <a:solidFill>
                  <a:srgbClr val="001080"/>
                </a:solidFill>
                <a:highlight>
                  <a:srgbClr val="FFFFFF"/>
                </a:highlight>
                <a:latin typeface="Courier New"/>
                <a:ea typeface="Courier New"/>
                <a:cs typeface="Courier New"/>
                <a:sym typeface="Courier New"/>
              </a:rPr>
              <a:t>%T</a:t>
            </a:r>
            <a:r>
              <a:rPr b="1" lang="en" sz="1250">
                <a:solidFill>
                  <a:srgbClr val="EE0000"/>
                </a:solidFill>
                <a:highlight>
                  <a:srgbClr val="FFFFFF"/>
                </a:highlight>
                <a:latin typeface="Courier New"/>
                <a:ea typeface="Courier New"/>
                <a:cs typeface="Courier New"/>
                <a:sym typeface="Courier New"/>
              </a:rPr>
              <a:t>\n</a:t>
            </a:r>
            <a:r>
              <a:rPr b="1" lang="en" sz="1250">
                <a:solidFill>
                  <a:srgbClr val="A31515"/>
                </a:solidFill>
                <a:highlight>
                  <a:srgbClr val="FFFFFF"/>
                </a:highlight>
                <a:latin typeface="Courier New"/>
                <a:ea typeface="Courier New"/>
                <a:cs typeface="Courier New"/>
                <a:sym typeface="Courier New"/>
              </a:rPr>
              <a:t>"</a:t>
            </a:r>
            <a:r>
              <a:rPr b="1" lang="en" sz="1250">
                <a:solidFill>
                  <a:schemeClr val="dk1"/>
                </a:solidFill>
                <a:highlight>
                  <a:srgbClr val="FFFFFF"/>
                </a:highlight>
                <a:latin typeface="Courier New"/>
                <a:ea typeface="Courier New"/>
                <a:cs typeface="Courier New"/>
                <a:sym typeface="Courier New"/>
              </a:rPr>
              <a:t>, v)</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    }</a:t>
            </a:r>
            <a:endParaRPr b="1" sz="12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250">
                <a:solidFill>
                  <a:schemeClr val="dk1"/>
                </a:solidFill>
                <a:highlight>
                  <a:srgbClr val="FFFFFF"/>
                </a:highlight>
                <a:latin typeface="Courier New"/>
                <a:ea typeface="Courier New"/>
                <a:cs typeface="Courier New"/>
                <a:sym typeface="Courier New"/>
              </a:rPr>
              <a:t>}</a:t>
            </a:r>
            <a:endParaRPr b="1" sz="125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txBox="1"/>
          <p:nvPr/>
        </p:nvSpPr>
        <p:spPr>
          <a:xfrm>
            <a:off x="3746850" y="2025250"/>
            <a:ext cx="1650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highlight>
                  <a:srgbClr val="4A86E8"/>
                </a:highlight>
              </a:rPr>
              <a:t>Slice</a:t>
            </a:r>
            <a:r>
              <a:rPr lang="en" sz="5200">
                <a:highlight>
                  <a:srgbClr val="4A86E8"/>
                </a:highlight>
              </a:rPr>
              <a:t> </a:t>
            </a:r>
            <a:endParaRPr sz="5200">
              <a:highlight>
                <a:srgbClr val="4A86E8"/>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3"/>
          <p:cNvPicPr preferRelativeResize="0"/>
          <p:nvPr/>
        </p:nvPicPr>
        <p:blipFill>
          <a:blip r:embed="rId3">
            <a:alphaModFix/>
          </a:blip>
          <a:stretch>
            <a:fillRect/>
          </a:stretch>
        </p:blipFill>
        <p:spPr>
          <a:xfrm>
            <a:off x="228600" y="152400"/>
            <a:ext cx="8646202"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4"/>
          <p:cNvPicPr preferRelativeResize="0"/>
          <p:nvPr/>
        </p:nvPicPr>
        <p:blipFill>
          <a:blip r:embed="rId3">
            <a:alphaModFix/>
          </a:blip>
          <a:stretch>
            <a:fillRect/>
          </a:stretch>
        </p:blipFill>
        <p:spPr>
          <a:xfrm>
            <a:off x="152400" y="914400"/>
            <a:ext cx="8839200" cy="3793132"/>
          </a:xfrm>
          <a:prstGeom prst="rect">
            <a:avLst/>
          </a:prstGeom>
          <a:noFill/>
          <a:ln>
            <a:noFill/>
          </a:ln>
        </p:spPr>
      </p:pic>
      <p:sp>
        <p:nvSpPr>
          <p:cNvPr id="282" name="Google Shape;282;p54"/>
          <p:cNvSpPr txBox="1"/>
          <p:nvPr/>
        </p:nvSpPr>
        <p:spPr>
          <a:xfrm>
            <a:off x="211250" y="183700"/>
            <a:ext cx="77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Can’t sort an array using sort.Ints() since Ints() accepts only the slice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5"/>
          <p:cNvSpPr txBox="1"/>
          <p:nvPr/>
        </p:nvSpPr>
        <p:spPr>
          <a:xfrm>
            <a:off x="156150" y="110225"/>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0000"/>
                </a:highlight>
              </a:rPr>
              <a:t>Solution</a:t>
            </a:r>
            <a:endParaRPr>
              <a:highlight>
                <a:srgbClr val="FF0000"/>
              </a:highlight>
            </a:endParaRPr>
          </a:p>
        </p:txBody>
      </p:sp>
      <p:pic>
        <p:nvPicPr>
          <p:cNvPr id="288" name="Google Shape;288;p55"/>
          <p:cNvPicPr preferRelativeResize="0"/>
          <p:nvPr/>
        </p:nvPicPr>
        <p:blipFill>
          <a:blip r:embed="rId3">
            <a:alphaModFix/>
          </a:blip>
          <a:stretch>
            <a:fillRect/>
          </a:stretch>
        </p:blipFill>
        <p:spPr>
          <a:xfrm>
            <a:off x="152400" y="662825"/>
            <a:ext cx="8839201" cy="3707896"/>
          </a:xfrm>
          <a:prstGeom prst="rect">
            <a:avLst/>
          </a:prstGeom>
          <a:noFill/>
          <a:ln>
            <a:noFill/>
          </a:ln>
        </p:spPr>
      </p:pic>
      <p:sp>
        <p:nvSpPr>
          <p:cNvPr id="289" name="Google Shape;289;p55"/>
          <p:cNvSpPr/>
          <p:nvPr/>
        </p:nvSpPr>
        <p:spPr>
          <a:xfrm>
            <a:off x="1947150" y="2932650"/>
            <a:ext cx="606300" cy="3582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5"/>
          <p:cNvSpPr txBox="1"/>
          <p:nvPr/>
        </p:nvSpPr>
        <p:spPr>
          <a:xfrm>
            <a:off x="3683125" y="29942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we sliced our array to make it like an slice.</a:t>
            </a:r>
            <a:endParaRPr/>
          </a:p>
        </p:txBody>
      </p:sp>
      <p:sp>
        <p:nvSpPr>
          <p:cNvPr id="291" name="Google Shape;291;p55"/>
          <p:cNvSpPr txBox="1"/>
          <p:nvPr/>
        </p:nvSpPr>
        <p:spPr>
          <a:xfrm>
            <a:off x="3683125" y="34718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we slice an array then the return is an slice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6"/>
          <p:cNvPicPr preferRelativeResize="0"/>
          <p:nvPr/>
        </p:nvPicPr>
        <p:blipFill>
          <a:blip r:embed="rId3">
            <a:alphaModFix/>
          </a:blip>
          <a:stretch>
            <a:fillRect/>
          </a:stretch>
        </p:blipFill>
        <p:spPr>
          <a:xfrm>
            <a:off x="152400" y="0"/>
            <a:ext cx="8839200" cy="3735614"/>
          </a:xfrm>
          <a:prstGeom prst="rect">
            <a:avLst/>
          </a:prstGeom>
          <a:noFill/>
          <a:ln>
            <a:noFill/>
          </a:ln>
        </p:spPr>
      </p:pic>
      <p:sp>
        <p:nvSpPr>
          <p:cNvPr id="297" name="Google Shape;297;p56"/>
          <p:cNvSpPr txBox="1"/>
          <p:nvPr/>
        </p:nvSpPr>
        <p:spPr>
          <a:xfrm>
            <a:off x="266350" y="34167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we can see that the sliced array result is an Slice.</a:t>
            </a:r>
            <a:endParaRPr/>
          </a:p>
        </p:txBody>
      </p:sp>
      <p:sp>
        <p:nvSpPr>
          <p:cNvPr id="298" name="Google Shape;298;p56"/>
          <p:cNvSpPr/>
          <p:nvPr/>
        </p:nvSpPr>
        <p:spPr>
          <a:xfrm>
            <a:off x="4715550" y="2627900"/>
            <a:ext cx="881700" cy="441000"/>
          </a:xfrm>
          <a:prstGeom prst="lef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7"/>
          <p:cNvPicPr preferRelativeResize="0"/>
          <p:nvPr/>
        </p:nvPicPr>
        <p:blipFill>
          <a:blip r:embed="rId3">
            <a:alphaModFix/>
          </a:blip>
          <a:stretch>
            <a:fillRect/>
          </a:stretch>
        </p:blipFill>
        <p:spPr>
          <a:xfrm>
            <a:off x="457200" y="152400"/>
            <a:ext cx="8158417"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8"/>
          <p:cNvPicPr preferRelativeResize="0"/>
          <p:nvPr/>
        </p:nvPicPr>
        <p:blipFill>
          <a:blip r:embed="rId3">
            <a:alphaModFix/>
          </a:blip>
          <a:stretch>
            <a:fillRect/>
          </a:stretch>
        </p:blipFill>
        <p:spPr>
          <a:xfrm>
            <a:off x="152400" y="152400"/>
            <a:ext cx="8839201" cy="47501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9"/>
          <p:cNvPicPr preferRelativeResize="0"/>
          <p:nvPr/>
        </p:nvPicPr>
        <p:blipFill>
          <a:blip r:embed="rId3">
            <a:alphaModFix/>
          </a:blip>
          <a:stretch>
            <a:fillRect/>
          </a:stretch>
        </p:blipFill>
        <p:spPr>
          <a:xfrm>
            <a:off x="228600" y="152400"/>
            <a:ext cx="8613017" cy="483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60"/>
          <p:cNvPicPr preferRelativeResize="0"/>
          <p:nvPr/>
        </p:nvPicPr>
        <p:blipFill>
          <a:blip r:embed="rId3">
            <a:alphaModFix/>
          </a:blip>
          <a:stretch>
            <a:fillRect/>
          </a:stretch>
        </p:blipFill>
        <p:spPr>
          <a:xfrm>
            <a:off x="838200" y="152400"/>
            <a:ext cx="7457758" cy="483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61"/>
          <p:cNvPicPr preferRelativeResize="0"/>
          <p:nvPr/>
        </p:nvPicPr>
        <p:blipFill>
          <a:blip r:embed="rId3">
            <a:alphaModFix/>
          </a:blip>
          <a:stretch>
            <a:fillRect/>
          </a:stretch>
        </p:blipFill>
        <p:spPr>
          <a:xfrm>
            <a:off x="228600" y="152400"/>
            <a:ext cx="8555191"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228600" y="152400"/>
            <a:ext cx="7303355" cy="4838699"/>
          </a:xfrm>
          <a:prstGeom prst="rect">
            <a:avLst/>
          </a:prstGeom>
          <a:noFill/>
          <a:ln>
            <a:noFill/>
          </a:ln>
        </p:spPr>
      </p:pic>
      <p:sp>
        <p:nvSpPr>
          <p:cNvPr id="82" name="Google Shape;82;p17"/>
          <p:cNvSpPr txBox="1"/>
          <p:nvPr/>
        </p:nvSpPr>
        <p:spPr>
          <a:xfrm>
            <a:off x="3279625" y="2971800"/>
            <a:ext cx="565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0000"/>
                </a:solidFill>
              </a:rPr>
              <a:t>Time format layout can be of any format but we need to use the reference time values in our own format.</a:t>
            </a:r>
            <a:endParaRPr>
              <a:solidFill>
                <a:srgbClr val="CC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2"/>
          <p:cNvPicPr preferRelativeResize="0"/>
          <p:nvPr/>
        </p:nvPicPr>
        <p:blipFill>
          <a:blip r:embed="rId3">
            <a:alphaModFix/>
          </a:blip>
          <a:stretch>
            <a:fillRect/>
          </a:stretch>
        </p:blipFill>
        <p:spPr>
          <a:xfrm>
            <a:off x="152400" y="228600"/>
            <a:ext cx="8839200" cy="45675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3"/>
          <p:cNvPicPr preferRelativeResize="0"/>
          <p:nvPr/>
        </p:nvPicPr>
        <p:blipFill>
          <a:blip r:embed="rId3">
            <a:alphaModFix/>
          </a:blip>
          <a:stretch>
            <a:fillRect/>
          </a:stretch>
        </p:blipFill>
        <p:spPr>
          <a:xfrm>
            <a:off x="1066800" y="152400"/>
            <a:ext cx="7006353" cy="48386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64"/>
          <p:cNvPicPr preferRelativeResize="0"/>
          <p:nvPr/>
        </p:nvPicPr>
        <p:blipFill>
          <a:blip r:embed="rId3">
            <a:alphaModFix/>
          </a:blip>
          <a:stretch>
            <a:fillRect/>
          </a:stretch>
        </p:blipFill>
        <p:spPr>
          <a:xfrm>
            <a:off x="990600" y="152400"/>
            <a:ext cx="7105385"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5"/>
          <p:cNvSpPr txBox="1"/>
          <p:nvPr/>
        </p:nvSpPr>
        <p:spPr>
          <a:xfrm>
            <a:off x="3051900" y="2217750"/>
            <a:ext cx="3040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t>Backing array</a:t>
            </a:r>
            <a:endParaRPr b="1" sz="3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66"/>
          <p:cNvPicPr preferRelativeResize="0"/>
          <p:nvPr/>
        </p:nvPicPr>
        <p:blipFill>
          <a:blip r:embed="rId3">
            <a:alphaModFix/>
          </a:blip>
          <a:stretch>
            <a:fillRect/>
          </a:stretch>
        </p:blipFill>
        <p:spPr>
          <a:xfrm>
            <a:off x="762000" y="152400"/>
            <a:ext cx="7601442" cy="4838700"/>
          </a:xfrm>
          <a:prstGeom prst="rect">
            <a:avLst/>
          </a:prstGeom>
          <a:noFill/>
          <a:ln>
            <a:noFill/>
          </a:ln>
        </p:spPr>
      </p:pic>
      <p:sp>
        <p:nvSpPr>
          <p:cNvPr id="349" name="Google Shape;349;p66"/>
          <p:cNvSpPr/>
          <p:nvPr/>
        </p:nvSpPr>
        <p:spPr>
          <a:xfrm>
            <a:off x="6530400" y="1599175"/>
            <a:ext cx="881700" cy="441000"/>
          </a:xfrm>
          <a:prstGeom prst="lef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6"/>
          <p:cNvSpPr/>
          <p:nvPr/>
        </p:nvSpPr>
        <p:spPr>
          <a:xfrm>
            <a:off x="2287025" y="3595350"/>
            <a:ext cx="4068900" cy="271500"/>
          </a:xfrm>
          <a:prstGeom prst="mathMinus">
            <a:avLst>
              <a:gd fmla="val 16918"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7"/>
          <p:cNvPicPr preferRelativeResize="0"/>
          <p:nvPr/>
        </p:nvPicPr>
        <p:blipFill>
          <a:blip r:embed="rId3">
            <a:alphaModFix/>
          </a:blip>
          <a:stretch>
            <a:fillRect/>
          </a:stretch>
        </p:blipFill>
        <p:spPr>
          <a:xfrm>
            <a:off x="371825" y="152400"/>
            <a:ext cx="8293569" cy="4838700"/>
          </a:xfrm>
          <a:prstGeom prst="rect">
            <a:avLst/>
          </a:prstGeom>
          <a:noFill/>
          <a:ln>
            <a:noFill/>
          </a:ln>
        </p:spPr>
      </p:pic>
      <p:sp>
        <p:nvSpPr>
          <p:cNvPr id="356" name="Google Shape;356;p67"/>
          <p:cNvSpPr/>
          <p:nvPr/>
        </p:nvSpPr>
        <p:spPr>
          <a:xfrm>
            <a:off x="7650950" y="1993100"/>
            <a:ext cx="881700" cy="441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7"/>
          <p:cNvSpPr/>
          <p:nvPr/>
        </p:nvSpPr>
        <p:spPr>
          <a:xfrm>
            <a:off x="2994925" y="4357350"/>
            <a:ext cx="1148100" cy="298200"/>
          </a:xfrm>
          <a:prstGeom prst="mathMin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8"/>
          <p:cNvSpPr txBox="1"/>
          <p:nvPr/>
        </p:nvSpPr>
        <p:spPr>
          <a:xfrm>
            <a:off x="448050" y="91850"/>
            <a:ext cx="824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the above example even though the length of the slice is 2 We can access the 4th index since the slice has the backing array. The Backing array length is 5 in our case. So i can access the last index(4).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access that only by the </a:t>
            </a:r>
            <a:r>
              <a:rPr b="1" lang="en"/>
              <a:t>slice expression</a:t>
            </a:r>
            <a:r>
              <a:rPr lang="en"/>
              <a:t> not by the normal indexing </a:t>
            </a:r>
            <a:endParaRPr/>
          </a:p>
        </p:txBody>
      </p:sp>
      <p:pic>
        <p:nvPicPr>
          <p:cNvPr id="363" name="Google Shape;363;p68"/>
          <p:cNvPicPr preferRelativeResize="0"/>
          <p:nvPr/>
        </p:nvPicPr>
        <p:blipFill>
          <a:blip r:embed="rId3">
            <a:alphaModFix/>
          </a:blip>
          <a:stretch>
            <a:fillRect/>
          </a:stretch>
        </p:blipFill>
        <p:spPr>
          <a:xfrm>
            <a:off x="152400" y="1353950"/>
            <a:ext cx="5782623" cy="3637150"/>
          </a:xfrm>
          <a:prstGeom prst="rect">
            <a:avLst/>
          </a:prstGeom>
          <a:noFill/>
          <a:ln>
            <a:noFill/>
          </a:ln>
        </p:spPr>
      </p:pic>
      <p:sp>
        <p:nvSpPr>
          <p:cNvPr id="364" name="Google Shape;364;p68"/>
          <p:cNvSpPr txBox="1"/>
          <p:nvPr/>
        </p:nvSpPr>
        <p:spPr>
          <a:xfrm>
            <a:off x="2112500" y="1836950"/>
            <a:ext cx="635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155CC"/>
                </a:solidFill>
              </a:rPr>
              <a:t>We can see our backing array length that can be accessed or visible for this slice by using the cap(slice)</a:t>
            </a:r>
            <a:endParaRPr sz="1000">
              <a:solidFill>
                <a:srgbClr val="1155CC"/>
              </a:solidFill>
            </a:endParaRPr>
          </a:p>
        </p:txBody>
      </p:sp>
      <p:sp>
        <p:nvSpPr>
          <p:cNvPr id="365" name="Google Shape;365;p68"/>
          <p:cNvSpPr/>
          <p:nvPr/>
        </p:nvSpPr>
        <p:spPr>
          <a:xfrm>
            <a:off x="1242325" y="3976350"/>
            <a:ext cx="1148100" cy="298200"/>
          </a:xfrm>
          <a:prstGeom prst="mathMin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8"/>
          <p:cNvSpPr/>
          <p:nvPr/>
        </p:nvSpPr>
        <p:spPr>
          <a:xfrm>
            <a:off x="4518925" y="2376150"/>
            <a:ext cx="1148100" cy="298200"/>
          </a:xfrm>
          <a:prstGeom prst="mathMinus">
            <a:avLst>
              <a:gd fmla="val 2352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9"/>
          <p:cNvPicPr preferRelativeResize="0"/>
          <p:nvPr/>
        </p:nvPicPr>
        <p:blipFill>
          <a:blip r:embed="rId3">
            <a:alphaModFix/>
          </a:blip>
          <a:stretch>
            <a:fillRect/>
          </a:stretch>
        </p:blipFill>
        <p:spPr>
          <a:xfrm>
            <a:off x="152400" y="152400"/>
            <a:ext cx="8818816" cy="4838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70"/>
          <p:cNvPicPr preferRelativeResize="0"/>
          <p:nvPr/>
        </p:nvPicPr>
        <p:blipFill>
          <a:blip r:embed="rId3">
            <a:alphaModFix/>
          </a:blip>
          <a:stretch>
            <a:fillRect/>
          </a:stretch>
        </p:blipFill>
        <p:spPr>
          <a:xfrm>
            <a:off x="152400" y="152400"/>
            <a:ext cx="8839200" cy="46981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71"/>
          <p:cNvPicPr preferRelativeResize="0"/>
          <p:nvPr/>
        </p:nvPicPr>
        <p:blipFill>
          <a:blip r:embed="rId3">
            <a:alphaModFix/>
          </a:blip>
          <a:stretch>
            <a:fillRect/>
          </a:stretch>
        </p:blipFill>
        <p:spPr>
          <a:xfrm>
            <a:off x="838200" y="152400"/>
            <a:ext cx="7418651"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52400" y="838200"/>
            <a:ext cx="8839200" cy="2836705"/>
          </a:xfrm>
          <a:prstGeom prst="rect">
            <a:avLst/>
          </a:prstGeom>
          <a:noFill/>
          <a:ln>
            <a:noFill/>
          </a:ln>
        </p:spPr>
      </p:pic>
      <p:sp>
        <p:nvSpPr>
          <p:cNvPr id="88" name="Google Shape;88;p18"/>
          <p:cNvSpPr txBox="1"/>
          <p:nvPr/>
        </p:nvSpPr>
        <p:spPr>
          <a:xfrm>
            <a:off x="293925" y="174500"/>
            <a:ext cx="529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String and Byte slice</a:t>
            </a:r>
            <a:endParaRPr b="1"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72"/>
          <p:cNvPicPr preferRelativeResize="0"/>
          <p:nvPr/>
        </p:nvPicPr>
        <p:blipFill>
          <a:blip r:embed="rId3">
            <a:alphaModFix/>
          </a:blip>
          <a:stretch>
            <a:fillRect/>
          </a:stretch>
        </p:blipFill>
        <p:spPr>
          <a:xfrm>
            <a:off x="304800" y="152400"/>
            <a:ext cx="8470755"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73"/>
          <p:cNvPicPr preferRelativeResize="0"/>
          <p:nvPr/>
        </p:nvPicPr>
        <p:blipFill>
          <a:blip r:embed="rId3">
            <a:alphaModFix/>
          </a:blip>
          <a:stretch>
            <a:fillRect/>
          </a:stretch>
        </p:blipFill>
        <p:spPr>
          <a:xfrm>
            <a:off x="0" y="152400"/>
            <a:ext cx="7300005" cy="4838701"/>
          </a:xfrm>
          <a:prstGeom prst="rect">
            <a:avLst/>
          </a:prstGeom>
          <a:noFill/>
          <a:ln>
            <a:noFill/>
          </a:ln>
        </p:spPr>
      </p:pic>
      <p:sp>
        <p:nvSpPr>
          <p:cNvPr id="392" name="Google Shape;392;p73"/>
          <p:cNvSpPr txBox="1"/>
          <p:nvPr/>
        </p:nvSpPr>
        <p:spPr>
          <a:xfrm>
            <a:off x="5161875" y="211250"/>
            <a:ext cx="37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0000FF"/>
                </a:highlight>
              </a:rPr>
              <a:t>Inserting elements in middle of the slice</a:t>
            </a:r>
            <a:endParaRPr b="1">
              <a:highlight>
                <a:srgbClr val="0000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74"/>
          <p:cNvPicPr preferRelativeResize="0"/>
          <p:nvPr/>
        </p:nvPicPr>
        <p:blipFill>
          <a:blip r:embed="rId3">
            <a:alphaModFix/>
          </a:blip>
          <a:stretch>
            <a:fillRect/>
          </a:stretch>
        </p:blipFill>
        <p:spPr>
          <a:xfrm>
            <a:off x="609600" y="152400"/>
            <a:ext cx="7908072"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75"/>
          <p:cNvPicPr preferRelativeResize="0"/>
          <p:nvPr/>
        </p:nvPicPr>
        <p:blipFill>
          <a:blip r:embed="rId3">
            <a:alphaModFix/>
          </a:blip>
          <a:stretch>
            <a:fillRect/>
          </a:stretch>
        </p:blipFill>
        <p:spPr>
          <a:xfrm>
            <a:off x="685800" y="152400"/>
            <a:ext cx="7721085" cy="48387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6"/>
          <p:cNvPicPr preferRelativeResize="0"/>
          <p:nvPr/>
        </p:nvPicPr>
        <p:blipFill>
          <a:blip r:embed="rId3">
            <a:alphaModFix/>
          </a:blip>
          <a:stretch>
            <a:fillRect/>
          </a:stretch>
        </p:blipFill>
        <p:spPr>
          <a:xfrm>
            <a:off x="2438400" y="152400"/>
            <a:ext cx="6535170" cy="4838700"/>
          </a:xfrm>
          <a:prstGeom prst="rect">
            <a:avLst/>
          </a:prstGeom>
          <a:noFill/>
          <a:ln>
            <a:noFill/>
          </a:ln>
        </p:spPr>
      </p:pic>
      <p:sp>
        <p:nvSpPr>
          <p:cNvPr id="408" name="Google Shape;408;p76"/>
          <p:cNvSpPr txBox="1"/>
          <p:nvPr/>
        </p:nvSpPr>
        <p:spPr>
          <a:xfrm>
            <a:off x="180300" y="275200"/>
            <a:ext cx="2173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9900FF"/>
                </a:solidFill>
              </a:rPr>
              <a:t>Slice Expression</a:t>
            </a:r>
            <a:endParaRPr sz="1900">
              <a:solidFill>
                <a:srgbClr val="9900FF"/>
              </a:solidFill>
            </a:endParaRPr>
          </a:p>
        </p:txBody>
      </p:sp>
      <p:sp>
        <p:nvSpPr>
          <p:cNvPr id="409" name="Google Shape;409;p76"/>
          <p:cNvSpPr txBox="1"/>
          <p:nvPr/>
        </p:nvSpPr>
        <p:spPr>
          <a:xfrm>
            <a:off x="-85400" y="3473275"/>
            <a:ext cx="35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https://go.dev/ref/spec#Slice_expressions</a:t>
            </a:r>
            <a:endParaRPr>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7"/>
          <p:cNvSpPr txBox="1"/>
          <p:nvPr/>
        </p:nvSpPr>
        <p:spPr>
          <a:xfrm>
            <a:off x="0" y="0"/>
            <a:ext cx="58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https://go.dev/ref/spec#Making_slices_maps_and_channels</a:t>
            </a:r>
            <a:endParaRPr b="1">
              <a:solidFill>
                <a:srgbClr val="FF0000"/>
              </a:solidFill>
            </a:endParaRPr>
          </a:p>
        </p:txBody>
      </p:sp>
      <p:pic>
        <p:nvPicPr>
          <p:cNvPr id="415" name="Google Shape;415;p77"/>
          <p:cNvPicPr preferRelativeResize="0"/>
          <p:nvPr/>
        </p:nvPicPr>
        <p:blipFill>
          <a:blip r:embed="rId3">
            <a:alphaModFix/>
          </a:blip>
          <a:stretch>
            <a:fillRect/>
          </a:stretch>
        </p:blipFill>
        <p:spPr>
          <a:xfrm>
            <a:off x="152400" y="552600"/>
            <a:ext cx="8839199" cy="2733773"/>
          </a:xfrm>
          <a:prstGeom prst="rect">
            <a:avLst/>
          </a:prstGeom>
          <a:noFill/>
          <a:ln>
            <a:noFill/>
          </a:ln>
        </p:spPr>
      </p:pic>
      <p:pic>
        <p:nvPicPr>
          <p:cNvPr id="416" name="Google Shape;416;p77"/>
          <p:cNvPicPr preferRelativeResize="0"/>
          <p:nvPr/>
        </p:nvPicPr>
        <p:blipFill>
          <a:blip r:embed="rId4">
            <a:alphaModFix/>
          </a:blip>
          <a:stretch>
            <a:fillRect/>
          </a:stretch>
        </p:blipFill>
        <p:spPr>
          <a:xfrm>
            <a:off x="152400" y="3514973"/>
            <a:ext cx="8839199" cy="137046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8"/>
          <p:cNvPicPr preferRelativeResize="0"/>
          <p:nvPr/>
        </p:nvPicPr>
        <p:blipFill>
          <a:blip r:embed="rId3">
            <a:alphaModFix/>
          </a:blip>
          <a:stretch>
            <a:fillRect/>
          </a:stretch>
        </p:blipFill>
        <p:spPr>
          <a:xfrm>
            <a:off x="152400" y="609600"/>
            <a:ext cx="8839199" cy="2289247"/>
          </a:xfrm>
          <a:prstGeom prst="rect">
            <a:avLst/>
          </a:prstGeom>
          <a:noFill/>
          <a:ln>
            <a:noFill/>
          </a:ln>
        </p:spPr>
      </p:pic>
      <p:sp>
        <p:nvSpPr>
          <p:cNvPr id="422" name="Google Shape;422;p78"/>
          <p:cNvSpPr txBox="1"/>
          <p:nvPr/>
        </p:nvSpPr>
        <p:spPr>
          <a:xfrm>
            <a:off x="0" y="0"/>
            <a:ext cx="66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https://go.dev/ref/spec#Appending_and_copying_slices</a:t>
            </a:r>
            <a:endParaRPr b="1">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79"/>
          <p:cNvPicPr preferRelativeResize="0"/>
          <p:nvPr/>
        </p:nvPicPr>
        <p:blipFill>
          <a:blip r:embed="rId3">
            <a:alphaModFix/>
          </a:blip>
          <a:stretch>
            <a:fillRect/>
          </a:stretch>
        </p:blipFill>
        <p:spPr>
          <a:xfrm>
            <a:off x="152400" y="152400"/>
            <a:ext cx="8839199" cy="3729578"/>
          </a:xfrm>
          <a:prstGeom prst="rect">
            <a:avLst/>
          </a:prstGeom>
          <a:noFill/>
          <a:ln>
            <a:noFill/>
          </a:ln>
        </p:spPr>
      </p:pic>
      <p:sp>
        <p:nvSpPr>
          <p:cNvPr id="428" name="Google Shape;428;p79"/>
          <p:cNvSpPr/>
          <p:nvPr/>
        </p:nvSpPr>
        <p:spPr>
          <a:xfrm>
            <a:off x="2391425" y="1271625"/>
            <a:ext cx="911100" cy="4554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9"/>
          <p:cNvSpPr/>
          <p:nvPr/>
        </p:nvSpPr>
        <p:spPr>
          <a:xfrm>
            <a:off x="2543825" y="2719425"/>
            <a:ext cx="911100" cy="4554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9"/>
          <p:cNvSpPr txBox="1"/>
          <p:nvPr/>
        </p:nvSpPr>
        <p:spPr>
          <a:xfrm>
            <a:off x="370100" y="4071150"/>
            <a:ext cx="546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Options</a:t>
            </a:r>
            <a:endParaRPr/>
          </a:p>
          <a:p>
            <a:pPr indent="-317500" lvl="0" marL="457200" rtl="0" algn="l">
              <a:spcBef>
                <a:spcPts val="0"/>
              </a:spcBef>
              <a:spcAft>
                <a:spcPts val="0"/>
              </a:spcAft>
              <a:buSzPts val="1400"/>
              <a:buChar char="-"/>
            </a:pPr>
            <a:r>
              <a:rPr lang="en"/>
              <a:t>make() and copy</a:t>
            </a:r>
            <a:endParaRPr/>
          </a:p>
          <a:p>
            <a:pPr indent="-317500" lvl="0" marL="457200" rtl="0" algn="l">
              <a:spcBef>
                <a:spcPts val="0"/>
              </a:spcBef>
              <a:spcAft>
                <a:spcPts val="0"/>
              </a:spcAft>
              <a:buSzPts val="1400"/>
              <a:buChar char="-"/>
            </a:pPr>
            <a:r>
              <a:rPr lang="en"/>
              <a:t>Append to nil slice (this is best)</a:t>
            </a:r>
            <a:endParaRPr/>
          </a:p>
        </p:txBody>
      </p:sp>
      <p:sp>
        <p:nvSpPr>
          <p:cNvPr id="431" name="Google Shape;431;p79"/>
          <p:cNvSpPr txBox="1"/>
          <p:nvPr/>
        </p:nvSpPr>
        <p:spPr>
          <a:xfrm>
            <a:off x="3739000" y="4308400"/>
            <a:ext cx="546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C78D8"/>
                </a:solidFill>
              </a:rPr>
              <a:t>At the end both the option tries to create the new backing array for the second slice to backup  the original data.</a:t>
            </a:r>
            <a:endParaRPr>
              <a:solidFill>
                <a:srgbClr val="3C78D8"/>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80"/>
          <p:cNvPicPr preferRelativeResize="0"/>
          <p:nvPr/>
        </p:nvPicPr>
        <p:blipFill>
          <a:blip r:embed="rId3">
            <a:alphaModFix/>
          </a:blip>
          <a:stretch>
            <a:fillRect/>
          </a:stretch>
        </p:blipFill>
        <p:spPr>
          <a:xfrm>
            <a:off x="990600" y="152400"/>
            <a:ext cx="7135129" cy="48387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81"/>
          <p:cNvPicPr preferRelativeResize="0"/>
          <p:nvPr/>
        </p:nvPicPr>
        <p:blipFill>
          <a:blip r:embed="rId3">
            <a:alphaModFix/>
          </a:blip>
          <a:stretch>
            <a:fillRect/>
          </a:stretch>
        </p:blipFill>
        <p:spPr>
          <a:xfrm>
            <a:off x="838200" y="152400"/>
            <a:ext cx="7402403"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152400" y="914400"/>
            <a:ext cx="8839202" cy="3018264"/>
          </a:xfrm>
          <a:prstGeom prst="rect">
            <a:avLst/>
          </a:prstGeom>
          <a:noFill/>
          <a:ln>
            <a:noFill/>
          </a:ln>
        </p:spPr>
      </p:pic>
      <p:sp>
        <p:nvSpPr>
          <p:cNvPr id="94" name="Google Shape;94;p19"/>
          <p:cNvSpPr txBox="1"/>
          <p:nvPr/>
        </p:nvSpPr>
        <p:spPr>
          <a:xfrm>
            <a:off x="165325" y="1561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String is a byte slice behind the scene.</a:t>
            </a:r>
            <a:endParaRPr/>
          </a:p>
        </p:txBody>
      </p:sp>
      <p:sp>
        <p:nvSpPr>
          <p:cNvPr id="95" name="Google Shape;95;p19"/>
          <p:cNvSpPr txBox="1"/>
          <p:nvPr/>
        </p:nvSpPr>
        <p:spPr>
          <a:xfrm>
            <a:off x="293925" y="38392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String and []byte are </a:t>
            </a:r>
            <a:r>
              <a:rPr lang="en"/>
              <a:t>interchangeably convertible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82"/>
          <p:cNvPicPr preferRelativeResize="0"/>
          <p:nvPr/>
        </p:nvPicPr>
        <p:blipFill>
          <a:blip r:embed="rId3">
            <a:alphaModFix/>
          </a:blip>
          <a:stretch>
            <a:fillRect/>
          </a:stretch>
        </p:blipFill>
        <p:spPr>
          <a:xfrm>
            <a:off x="152400" y="457200"/>
            <a:ext cx="8839200" cy="427638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83"/>
          <p:cNvPicPr preferRelativeResize="0"/>
          <p:nvPr/>
        </p:nvPicPr>
        <p:blipFill>
          <a:blip r:embed="rId3">
            <a:alphaModFix/>
          </a:blip>
          <a:stretch>
            <a:fillRect/>
          </a:stretch>
        </p:blipFill>
        <p:spPr>
          <a:xfrm>
            <a:off x="838200" y="152400"/>
            <a:ext cx="7488735" cy="48387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84"/>
          <p:cNvPicPr preferRelativeResize="0"/>
          <p:nvPr/>
        </p:nvPicPr>
        <p:blipFill>
          <a:blip r:embed="rId3">
            <a:alphaModFix/>
          </a:blip>
          <a:stretch>
            <a:fillRect/>
          </a:stretch>
        </p:blipFill>
        <p:spPr>
          <a:xfrm>
            <a:off x="304800" y="152400"/>
            <a:ext cx="8602133" cy="4838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5"/>
          <p:cNvSpPr txBox="1"/>
          <p:nvPr/>
        </p:nvSpPr>
        <p:spPr>
          <a:xfrm>
            <a:off x="3850950" y="2171550"/>
            <a:ext cx="1442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FF0000"/>
                </a:solidFill>
              </a:rPr>
              <a:t>Map</a:t>
            </a:r>
            <a:endParaRPr b="1" sz="400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86"/>
          <p:cNvPicPr preferRelativeResize="0"/>
          <p:nvPr/>
        </p:nvPicPr>
        <p:blipFill>
          <a:blip r:embed="rId3">
            <a:alphaModFix/>
          </a:blip>
          <a:stretch>
            <a:fillRect/>
          </a:stretch>
        </p:blipFill>
        <p:spPr>
          <a:xfrm>
            <a:off x="152400" y="152400"/>
            <a:ext cx="8839203" cy="4621760"/>
          </a:xfrm>
          <a:prstGeom prst="rect">
            <a:avLst/>
          </a:prstGeom>
          <a:noFill/>
          <a:ln>
            <a:noFill/>
          </a:ln>
        </p:spPr>
      </p:pic>
      <p:sp>
        <p:nvSpPr>
          <p:cNvPr id="467" name="Google Shape;467;p86"/>
          <p:cNvSpPr/>
          <p:nvPr/>
        </p:nvSpPr>
        <p:spPr>
          <a:xfrm>
            <a:off x="1910425" y="2525825"/>
            <a:ext cx="881700" cy="441000"/>
          </a:xfrm>
          <a:prstGeom prst="lef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78D8"/>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87"/>
          <p:cNvPicPr preferRelativeResize="0"/>
          <p:nvPr/>
        </p:nvPicPr>
        <p:blipFill>
          <a:blip r:embed="rId3">
            <a:alphaModFix/>
          </a:blip>
          <a:stretch>
            <a:fillRect/>
          </a:stretch>
        </p:blipFill>
        <p:spPr>
          <a:xfrm>
            <a:off x="152400" y="990600"/>
            <a:ext cx="6305550" cy="1971675"/>
          </a:xfrm>
          <a:prstGeom prst="rect">
            <a:avLst/>
          </a:prstGeom>
          <a:noFill/>
          <a:ln>
            <a:noFill/>
          </a:ln>
        </p:spPr>
      </p:pic>
      <p:sp>
        <p:nvSpPr>
          <p:cNvPr id="473" name="Google Shape;473;p87"/>
          <p:cNvSpPr txBox="1"/>
          <p:nvPr/>
        </p:nvSpPr>
        <p:spPr>
          <a:xfrm>
            <a:off x="339850" y="26635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Comparing</a:t>
            </a:r>
            <a:r>
              <a:rPr lang="en"/>
              <a:t> maps using == we get error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88"/>
          <p:cNvPicPr preferRelativeResize="0"/>
          <p:nvPr/>
        </p:nvPicPr>
        <p:blipFill>
          <a:blip r:embed="rId3">
            <a:alphaModFix/>
          </a:blip>
          <a:stretch>
            <a:fillRect/>
          </a:stretch>
        </p:blipFill>
        <p:spPr>
          <a:xfrm>
            <a:off x="533400" y="152400"/>
            <a:ext cx="7991187" cy="4838700"/>
          </a:xfrm>
          <a:prstGeom prst="rect">
            <a:avLst/>
          </a:prstGeom>
          <a:noFill/>
          <a:ln>
            <a:noFill/>
          </a:ln>
        </p:spPr>
      </p:pic>
      <p:sp>
        <p:nvSpPr>
          <p:cNvPr id="479" name="Google Shape;479;p88"/>
          <p:cNvSpPr/>
          <p:nvPr/>
        </p:nvSpPr>
        <p:spPr>
          <a:xfrm>
            <a:off x="2648975" y="2967725"/>
            <a:ext cx="881700" cy="4410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88"/>
          <p:cNvCxnSpPr/>
          <p:nvPr/>
        </p:nvCxnSpPr>
        <p:spPr>
          <a:xfrm>
            <a:off x="5226175" y="716425"/>
            <a:ext cx="964500" cy="0"/>
          </a:xfrm>
          <a:prstGeom prst="straightConnector1">
            <a:avLst/>
          </a:prstGeom>
          <a:noFill/>
          <a:ln cap="flat" cmpd="sng" w="28575">
            <a:solidFill>
              <a:srgbClr val="FF0000"/>
            </a:solidFill>
            <a:prstDash val="solid"/>
            <a:round/>
            <a:headEnd len="med" w="med" type="none"/>
            <a:tailEnd len="med" w="med" type="none"/>
          </a:ln>
        </p:spPr>
      </p:cxnSp>
      <p:cxnSp>
        <p:nvCxnSpPr>
          <p:cNvPr id="481" name="Google Shape;481;p88"/>
          <p:cNvCxnSpPr/>
          <p:nvPr/>
        </p:nvCxnSpPr>
        <p:spPr>
          <a:xfrm>
            <a:off x="5149975" y="1432525"/>
            <a:ext cx="9645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89"/>
          <p:cNvPicPr preferRelativeResize="0"/>
          <p:nvPr/>
        </p:nvPicPr>
        <p:blipFill>
          <a:blip r:embed="rId3">
            <a:alphaModFix/>
          </a:blip>
          <a:stretch>
            <a:fillRect/>
          </a:stretch>
        </p:blipFill>
        <p:spPr>
          <a:xfrm>
            <a:off x="914400" y="152400"/>
            <a:ext cx="7235174" cy="48387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90"/>
          <p:cNvPicPr preferRelativeResize="0"/>
          <p:nvPr/>
        </p:nvPicPr>
        <p:blipFill>
          <a:blip r:embed="rId3">
            <a:alphaModFix/>
          </a:blip>
          <a:stretch>
            <a:fillRect/>
          </a:stretch>
        </p:blipFill>
        <p:spPr>
          <a:xfrm>
            <a:off x="152400" y="457200"/>
            <a:ext cx="8839201" cy="423205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91"/>
          <p:cNvPicPr preferRelativeResize="0"/>
          <p:nvPr/>
        </p:nvPicPr>
        <p:blipFill>
          <a:blip r:embed="rId3">
            <a:alphaModFix/>
          </a:blip>
          <a:stretch>
            <a:fillRect/>
          </a:stretch>
        </p:blipFill>
        <p:spPr>
          <a:xfrm>
            <a:off x="838200" y="152400"/>
            <a:ext cx="7483855"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914400" y="152400"/>
            <a:ext cx="7330812"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92"/>
          <p:cNvPicPr preferRelativeResize="0"/>
          <p:nvPr/>
        </p:nvPicPr>
        <p:blipFill>
          <a:blip r:embed="rId3">
            <a:alphaModFix/>
          </a:blip>
          <a:stretch>
            <a:fillRect/>
          </a:stretch>
        </p:blipFill>
        <p:spPr>
          <a:xfrm>
            <a:off x="838200" y="152400"/>
            <a:ext cx="7559350" cy="483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93"/>
          <p:cNvPicPr preferRelativeResize="0"/>
          <p:nvPr/>
        </p:nvPicPr>
        <p:blipFill>
          <a:blip r:embed="rId3">
            <a:alphaModFix/>
          </a:blip>
          <a:stretch>
            <a:fillRect/>
          </a:stretch>
        </p:blipFill>
        <p:spPr>
          <a:xfrm>
            <a:off x="152400" y="152400"/>
            <a:ext cx="8839200" cy="468559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94"/>
          <p:cNvSpPr txBox="1"/>
          <p:nvPr/>
        </p:nvSpPr>
        <p:spPr>
          <a:xfrm>
            <a:off x="597025" y="495975"/>
            <a:ext cx="7853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sort the map only by making all the keys to the slice and then sorting the key slice and then looping over the key slice and then print the map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can only be used to print in the sorted order. It doesn’t actually sort the map. Also map is an unorder data type.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95"/>
          <p:cNvPicPr preferRelativeResize="0"/>
          <p:nvPr/>
        </p:nvPicPr>
        <p:blipFill>
          <a:blip r:embed="rId3">
            <a:alphaModFix/>
          </a:blip>
          <a:stretch>
            <a:fillRect/>
          </a:stretch>
        </p:blipFill>
        <p:spPr>
          <a:xfrm>
            <a:off x="152400" y="152400"/>
            <a:ext cx="8647380" cy="4838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6"/>
          <p:cNvSpPr txBox="1"/>
          <p:nvPr/>
        </p:nvSpPr>
        <p:spPr>
          <a:xfrm>
            <a:off x="0" y="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bufio</a:t>
            </a:r>
            <a:endParaRPr/>
          </a:p>
        </p:txBody>
      </p:sp>
      <p:pic>
        <p:nvPicPr>
          <p:cNvPr id="522" name="Google Shape;522;p96"/>
          <p:cNvPicPr preferRelativeResize="0"/>
          <p:nvPr/>
        </p:nvPicPr>
        <p:blipFill>
          <a:blip r:embed="rId3">
            <a:alphaModFix/>
          </a:blip>
          <a:stretch>
            <a:fillRect/>
          </a:stretch>
        </p:blipFill>
        <p:spPr>
          <a:xfrm>
            <a:off x="762000" y="91850"/>
            <a:ext cx="7369376" cy="4975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97"/>
          <p:cNvPicPr preferRelativeResize="0"/>
          <p:nvPr/>
        </p:nvPicPr>
        <p:blipFill>
          <a:blip r:embed="rId3">
            <a:alphaModFix/>
          </a:blip>
          <a:stretch>
            <a:fillRect/>
          </a:stretch>
        </p:blipFill>
        <p:spPr>
          <a:xfrm>
            <a:off x="381000" y="152400"/>
            <a:ext cx="8304080"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98"/>
          <p:cNvPicPr preferRelativeResize="0"/>
          <p:nvPr/>
        </p:nvPicPr>
        <p:blipFill>
          <a:blip r:embed="rId3">
            <a:alphaModFix/>
          </a:blip>
          <a:stretch>
            <a:fillRect/>
          </a:stretch>
        </p:blipFill>
        <p:spPr>
          <a:xfrm>
            <a:off x="152400" y="152400"/>
            <a:ext cx="8839200" cy="48330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9"/>
          <p:cNvSpPr txBox="1"/>
          <p:nvPr/>
        </p:nvSpPr>
        <p:spPr>
          <a:xfrm>
            <a:off x="2000600" y="178220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Json package only encodes the exported fields</a:t>
            </a:r>
            <a:endParaRPr/>
          </a:p>
        </p:txBody>
      </p:sp>
      <p:sp>
        <p:nvSpPr>
          <p:cNvPr id="538" name="Google Shape;538;p99"/>
          <p:cNvSpPr txBox="1"/>
          <p:nvPr/>
        </p:nvSpPr>
        <p:spPr>
          <a:xfrm>
            <a:off x="604500" y="2581275"/>
            <a:ext cx="775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Becoz only the exported fields can be seen by other packages. So, that means our struct fields should be exported inorder for the json package to see it and encode it.</a:t>
            </a:r>
            <a:endParaRPr/>
          </a:p>
        </p:txBody>
      </p:sp>
      <p:sp>
        <p:nvSpPr>
          <p:cNvPr id="539" name="Google Shape;539;p99"/>
          <p:cNvSpPr txBox="1"/>
          <p:nvPr/>
        </p:nvSpPr>
        <p:spPr>
          <a:xfrm>
            <a:off x="3630600" y="505150"/>
            <a:ext cx="18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JSON and Structs</a:t>
            </a:r>
            <a:endParaRPr b="1">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100"/>
          <p:cNvPicPr preferRelativeResize="0"/>
          <p:nvPr/>
        </p:nvPicPr>
        <p:blipFill>
          <a:blip r:embed="rId3">
            <a:alphaModFix/>
          </a:blip>
          <a:stretch>
            <a:fillRect/>
          </a:stretch>
        </p:blipFill>
        <p:spPr>
          <a:xfrm>
            <a:off x="990600" y="152400"/>
            <a:ext cx="7184406" cy="483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101"/>
          <p:cNvPicPr preferRelativeResize="0"/>
          <p:nvPr/>
        </p:nvPicPr>
        <p:blipFill>
          <a:blip r:embed="rId3">
            <a:alphaModFix/>
          </a:blip>
          <a:stretch>
            <a:fillRect/>
          </a:stretch>
        </p:blipFill>
        <p:spPr>
          <a:xfrm>
            <a:off x="152400" y="152400"/>
            <a:ext cx="7274116" cy="4838701"/>
          </a:xfrm>
          <a:prstGeom prst="rect">
            <a:avLst/>
          </a:prstGeom>
          <a:noFill/>
          <a:ln>
            <a:noFill/>
          </a:ln>
        </p:spPr>
      </p:pic>
      <p:pic>
        <p:nvPicPr>
          <p:cNvPr id="550" name="Google Shape;550;p101"/>
          <p:cNvPicPr preferRelativeResize="0"/>
          <p:nvPr/>
        </p:nvPicPr>
        <p:blipFill>
          <a:blip r:embed="rId4">
            <a:alphaModFix/>
          </a:blip>
          <a:stretch>
            <a:fillRect/>
          </a:stretch>
        </p:blipFill>
        <p:spPr>
          <a:xfrm>
            <a:off x="6172200" y="3107425"/>
            <a:ext cx="2938475" cy="1955450"/>
          </a:xfrm>
          <a:prstGeom prst="rect">
            <a:avLst/>
          </a:prstGeom>
          <a:noFill/>
          <a:ln>
            <a:noFill/>
          </a:ln>
        </p:spPr>
      </p:pic>
      <p:sp>
        <p:nvSpPr>
          <p:cNvPr id="551" name="Google Shape;551;p101"/>
          <p:cNvSpPr/>
          <p:nvPr/>
        </p:nvSpPr>
        <p:spPr>
          <a:xfrm>
            <a:off x="2810575" y="927675"/>
            <a:ext cx="1974600" cy="780600"/>
          </a:xfrm>
          <a:prstGeom prst="wedgeRectCallout">
            <a:avLst>
              <a:gd fmla="val -20833" name="adj1"/>
              <a:gd fmla="val 62500" name="adj2"/>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1"/>
          <p:cNvSpPr txBox="1"/>
          <p:nvPr/>
        </p:nvSpPr>
        <p:spPr>
          <a:xfrm>
            <a:off x="2891100" y="1117875"/>
            <a:ext cx="16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are field tags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nvSpPr>
        <p:spPr>
          <a:xfrm>
            <a:off x="457200" y="716425"/>
            <a:ext cx="8229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it comes to strings the </a:t>
            </a:r>
            <a:r>
              <a:rPr b="1" lang="en">
                <a:solidFill>
                  <a:srgbClr val="FF0000"/>
                </a:solidFill>
              </a:rPr>
              <a:t>len() </a:t>
            </a:r>
            <a:r>
              <a:rPr lang="en"/>
              <a:t>function will return the </a:t>
            </a:r>
            <a:r>
              <a:rPr lang="en">
                <a:solidFill>
                  <a:srgbClr val="0000FF"/>
                </a:solidFill>
              </a:rPr>
              <a:t>number bytes</a:t>
            </a:r>
            <a:r>
              <a:rPr lang="en"/>
              <a:t> that string </a:t>
            </a:r>
            <a:r>
              <a:rPr lang="en"/>
              <a:t>variable</a:t>
            </a:r>
            <a:r>
              <a:rPr lang="en"/>
              <a:t> holds not the number of characters it has. It is due to that the string may contain the non - english characters which may require some more bytes to store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get the length of the string (number of characters) then we need to use </a:t>
            </a:r>
            <a:r>
              <a:rPr b="1" lang="en">
                <a:solidFill>
                  <a:srgbClr val="FF0000"/>
                </a:solidFill>
              </a:rPr>
              <a:t>utf.RuneCountInString()</a:t>
            </a:r>
            <a:r>
              <a:rPr lang="en"/>
              <a:t> . this function returns the </a:t>
            </a:r>
            <a:r>
              <a:rPr lang="en">
                <a:solidFill>
                  <a:srgbClr val="0000FF"/>
                </a:solidFill>
              </a:rPr>
              <a:t>number of characters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0000"/>
                </a:solidFill>
              </a:rPr>
              <a:t>Range loop</a:t>
            </a:r>
            <a:r>
              <a:rPr lang="en"/>
              <a:t> on the string variables will loop through the </a:t>
            </a:r>
            <a:r>
              <a:rPr lang="en"/>
              <a:t>character</a:t>
            </a:r>
            <a:r>
              <a:rPr lang="en"/>
              <a:t> by </a:t>
            </a:r>
            <a:r>
              <a:rPr lang="en"/>
              <a:t>character</a:t>
            </a:r>
            <a:r>
              <a:rPr lang="en"/>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02"/>
          <p:cNvSpPr txBox="1"/>
          <p:nvPr/>
        </p:nvSpPr>
        <p:spPr>
          <a:xfrm>
            <a:off x="2050800" y="551100"/>
            <a:ext cx="504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https://www.youtube.com/watch?v=_SCRvMunkdA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Struct fields explanation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103"/>
          <p:cNvPicPr preferRelativeResize="0"/>
          <p:nvPr/>
        </p:nvPicPr>
        <p:blipFill>
          <a:blip r:embed="rId3">
            <a:alphaModFix/>
          </a:blip>
          <a:stretch>
            <a:fillRect/>
          </a:stretch>
        </p:blipFill>
        <p:spPr>
          <a:xfrm>
            <a:off x="1143000" y="152400"/>
            <a:ext cx="6789144" cy="48386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04"/>
          <p:cNvPicPr preferRelativeResize="0"/>
          <p:nvPr/>
        </p:nvPicPr>
        <p:blipFill>
          <a:blip r:embed="rId3">
            <a:alphaModFix/>
          </a:blip>
          <a:stretch>
            <a:fillRect/>
          </a:stretch>
        </p:blipFill>
        <p:spPr>
          <a:xfrm>
            <a:off x="838200" y="152400"/>
            <a:ext cx="7348027" cy="4838700"/>
          </a:xfrm>
          <a:prstGeom prst="rect">
            <a:avLst/>
          </a:prstGeom>
          <a:noFill/>
          <a:ln>
            <a:noFill/>
          </a:ln>
        </p:spPr>
      </p:pic>
      <p:sp>
        <p:nvSpPr>
          <p:cNvPr id="568" name="Google Shape;568;p104"/>
          <p:cNvSpPr txBox="1"/>
          <p:nvPr/>
        </p:nvSpPr>
        <p:spPr>
          <a:xfrm>
            <a:off x="3719850" y="1083800"/>
            <a:ext cx="529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The only limitation when we can’t even == the struct when the struct fields have map or slice data types</a:t>
            </a:r>
            <a:endParaRPr>
              <a:solidFill>
                <a:srgbClr val="FF0000"/>
              </a:solidFill>
            </a:endParaRPr>
          </a:p>
        </p:txBody>
      </p:sp>
      <p:sp>
        <p:nvSpPr>
          <p:cNvPr id="569" name="Google Shape;569;p104"/>
          <p:cNvSpPr txBox="1"/>
          <p:nvPr/>
        </p:nvSpPr>
        <p:spPr>
          <a:xfrm>
            <a:off x="4528075" y="3334100"/>
            <a:ext cx="35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Only same struct types can be compared</a:t>
            </a:r>
            <a:endParaRPr>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105"/>
          <p:cNvPicPr preferRelativeResize="0"/>
          <p:nvPr/>
        </p:nvPicPr>
        <p:blipFill>
          <a:blip r:embed="rId3">
            <a:alphaModFix/>
          </a:blip>
          <a:stretch>
            <a:fillRect/>
          </a:stretch>
        </p:blipFill>
        <p:spPr>
          <a:xfrm>
            <a:off x="533400" y="152400"/>
            <a:ext cx="8026760" cy="4838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106"/>
          <p:cNvPicPr preferRelativeResize="0"/>
          <p:nvPr/>
        </p:nvPicPr>
        <p:blipFill>
          <a:blip r:embed="rId3">
            <a:alphaModFix/>
          </a:blip>
          <a:stretch>
            <a:fillRect/>
          </a:stretch>
        </p:blipFill>
        <p:spPr>
          <a:xfrm>
            <a:off x="228600" y="152400"/>
            <a:ext cx="8683616" cy="4838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7"/>
          <p:cNvSpPr txBox="1"/>
          <p:nvPr/>
        </p:nvSpPr>
        <p:spPr>
          <a:xfrm>
            <a:off x="3662700" y="2287050"/>
            <a:ext cx="1818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Functions</a:t>
            </a:r>
            <a:endParaRPr b="1" sz="25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108"/>
          <p:cNvPicPr preferRelativeResize="0"/>
          <p:nvPr/>
        </p:nvPicPr>
        <p:blipFill>
          <a:blip r:embed="rId3">
            <a:alphaModFix/>
          </a:blip>
          <a:stretch>
            <a:fillRect/>
          </a:stretch>
        </p:blipFill>
        <p:spPr>
          <a:xfrm>
            <a:off x="533400" y="152400"/>
            <a:ext cx="8044032" cy="4838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109"/>
          <p:cNvPicPr preferRelativeResize="0"/>
          <p:nvPr/>
        </p:nvPicPr>
        <p:blipFill>
          <a:blip r:embed="rId3">
            <a:alphaModFix/>
          </a:blip>
          <a:stretch>
            <a:fillRect/>
          </a:stretch>
        </p:blipFill>
        <p:spPr>
          <a:xfrm>
            <a:off x="838200" y="152400"/>
            <a:ext cx="7459664" cy="48387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10"/>
          <p:cNvSpPr txBox="1"/>
          <p:nvPr/>
        </p:nvSpPr>
        <p:spPr>
          <a:xfrm>
            <a:off x="3837150" y="2294700"/>
            <a:ext cx="146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Pointers</a:t>
            </a:r>
            <a:endParaRPr b="1" sz="24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11"/>
          <p:cNvPicPr preferRelativeResize="0"/>
          <p:nvPr/>
        </p:nvPicPr>
        <p:blipFill>
          <a:blip r:embed="rId3">
            <a:alphaModFix/>
          </a:blip>
          <a:stretch>
            <a:fillRect/>
          </a:stretch>
        </p:blipFill>
        <p:spPr>
          <a:xfrm>
            <a:off x="152400" y="152400"/>
            <a:ext cx="8777952"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